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</p:sldMasterIdLst>
  <p:notesMasterIdLst>
    <p:notesMasterId r:id="rId39"/>
  </p:notesMasterIdLst>
  <p:sldIdLst>
    <p:sldId id="257" r:id="rId8"/>
    <p:sldId id="273" r:id="rId9"/>
    <p:sldId id="318" r:id="rId10"/>
    <p:sldId id="337" r:id="rId11"/>
    <p:sldId id="323" r:id="rId12"/>
    <p:sldId id="326" r:id="rId13"/>
    <p:sldId id="325" r:id="rId14"/>
    <p:sldId id="327" r:id="rId15"/>
    <p:sldId id="324" r:id="rId16"/>
    <p:sldId id="328" r:id="rId17"/>
    <p:sldId id="321" r:id="rId18"/>
    <p:sldId id="320" r:id="rId19"/>
    <p:sldId id="338" r:id="rId20"/>
    <p:sldId id="335" r:id="rId21"/>
    <p:sldId id="300" r:id="rId22"/>
    <p:sldId id="333" r:id="rId23"/>
    <p:sldId id="392" r:id="rId24"/>
    <p:sldId id="391" r:id="rId25"/>
    <p:sldId id="401" r:id="rId26"/>
    <p:sldId id="393" r:id="rId27"/>
    <p:sldId id="339" r:id="rId28"/>
    <p:sldId id="400" r:id="rId29"/>
    <p:sldId id="322" r:id="rId30"/>
    <p:sldId id="394" r:id="rId31"/>
    <p:sldId id="331" r:id="rId32"/>
    <p:sldId id="396" r:id="rId33"/>
    <p:sldId id="387" r:id="rId34"/>
    <p:sldId id="388" r:id="rId35"/>
    <p:sldId id="354" r:id="rId36"/>
    <p:sldId id="397" r:id="rId37"/>
    <p:sldId id="39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B664"/>
    <a:srgbClr val="DE8047"/>
    <a:srgbClr val="998EC3"/>
    <a:srgbClr val="C2D43F"/>
    <a:srgbClr val="AABA37"/>
    <a:srgbClr val="6F7822"/>
    <a:srgbClr val="CDDF3E"/>
    <a:srgbClr val="6B6F52"/>
    <a:srgbClr val="8DB7DD"/>
    <a:srgbClr val="AAC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5"/>
    <p:restoredTop sz="94588"/>
  </p:normalViewPr>
  <p:slideViewPr>
    <p:cSldViewPr snapToGrid="0" snapToObjects="1">
      <p:cViewPr varScale="1">
        <p:scale>
          <a:sx n="96" d="100"/>
          <a:sy n="96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3B3E8-EF58-476D-9D4C-10A0308474FA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1707CC-F2FA-4207-A6C7-FE7704C6C50D}">
      <dgm:prSet/>
      <dgm:spPr/>
      <dgm:t>
        <a:bodyPr/>
        <a:lstStyle/>
        <a:p>
          <a:pPr>
            <a:defRPr b="1"/>
          </a:pPr>
          <a:r>
            <a:rPr lang="en-US"/>
            <a:t>1992–1995</a:t>
          </a:r>
        </a:p>
      </dgm:t>
    </dgm:pt>
    <dgm:pt modelId="{3B9B19C3-62C5-4B26-A040-AFCF52C437A7}" type="parTrans" cxnId="{35876014-739C-4466-9853-D7D29DDCC96C}">
      <dgm:prSet/>
      <dgm:spPr/>
      <dgm:t>
        <a:bodyPr/>
        <a:lstStyle/>
        <a:p>
          <a:endParaRPr lang="en-US"/>
        </a:p>
      </dgm:t>
    </dgm:pt>
    <dgm:pt modelId="{DC16F808-FBEB-4D2D-92BF-1AF44E20E987}" type="sibTrans" cxnId="{35876014-739C-4466-9853-D7D29DDCC96C}">
      <dgm:prSet/>
      <dgm:spPr/>
      <dgm:t>
        <a:bodyPr/>
        <a:lstStyle/>
        <a:p>
          <a:endParaRPr lang="en-US"/>
        </a:p>
      </dgm:t>
    </dgm:pt>
    <dgm:pt modelId="{77735A59-0734-4822-B3ED-9F46703B8A70}">
      <dgm:prSet custT="1"/>
      <dgm:spPr/>
      <dgm:t>
        <a:bodyPr/>
        <a:lstStyle/>
        <a:p>
          <a:r>
            <a:rPr lang="en-US" sz="1600" dirty="0"/>
            <a:t>Yitzhak Rabin </a:t>
          </a:r>
          <a:r>
            <a:rPr lang="en-US" sz="1600" dirty="0">
              <a:solidFill>
                <a:schemeClr val="accent1"/>
              </a:solidFill>
            </a:rPr>
            <a:t>– What can you remember about Rabin from last lesson? Rabin was assassinated by an extremist in 1995 for his role in the Oslo Accords</a:t>
          </a:r>
        </a:p>
      </dgm:t>
    </dgm:pt>
    <dgm:pt modelId="{4BAA5A0D-E4B7-4227-8706-27D86B7DEF9D}" type="parTrans" cxnId="{DF2C0292-2775-4D69-8CCD-0D5124966B89}">
      <dgm:prSet/>
      <dgm:spPr/>
      <dgm:t>
        <a:bodyPr/>
        <a:lstStyle/>
        <a:p>
          <a:endParaRPr lang="en-US"/>
        </a:p>
      </dgm:t>
    </dgm:pt>
    <dgm:pt modelId="{71EB3065-216D-42D3-8DA7-628315DC0275}" type="sibTrans" cxnId="{DF2C0292-2775-4D69-8CCD-0D5124966B89}">
      <dgm:prSet/>
      <dgm:spPr/>
      <dgm:t>
        <a:bodyPr/>
        <a:lstStyle/>
        <a:p>
          <a:endParaRPr lang="en-US"/>
        </a:p>
      </dgm:t>
    </dgm:pt>
    <dgm:pt modelId="{D7D1C12E-BE93-461D-89E9-379A09605488}">
      <dgm:prSet/>
      <dgm:spPr/>
      <dgm:t>
        <a:bodyPr/>
        <a:lstStyle/>
        <a:p>
          <a:pPr>
            <a:defRPr b="1"/>
          </a:pPr>
          <a:r>
            <a:rPr lang="en-US" dirty="0"/>
            <a:t>1996</a:t>
          </a:r>
        </a:p>
      </dgm:t>
    </dgm:pt>
    <dgm:pt modelId="{3C0D7316-A609-44A2-8DDD-9A7F6B3EFAB6}" type="parTrans" cxnId="{865D2004-1F4C-4949-9038-4366A6F4D481}">
      <dgm:prSet/>
      <dgm:spPr/>
      <dgm:t>
        <a:bodyPr/>
        <a:lstStyle/>
        <a:p>
          <a:endParaRPr lang="en-US"/>
        </a:p>
      </dgm:t>
    </dgm:pt>
    <dgm:pt modelId="{9C9D0E21-51AB-417E-9211-01A484049707}" type="sibTrans" cxnId="{865D2004-1F4C-4949-9038-4366A6F4D481}">
      <dgm:prSet/>
      <dgm:spPr/>
      <dgm:t>
        <a:bodyPr/>
        <a:lstStyle/>
        <a:p>
          <a:endParaRPr lang="en-US"/>
        </a:p>
      </dgm:t>
    </dgm:pt>
    <dgm:pt modelId="{EC43EA9B-7616-4A02-ABAD-662478892495}">
      <dgm:prSet/>
      <dgm:spPr/>
      <dgm:t>
        <a:bodyPr/>
        <a:lstStyle/>
        <a:p>
          <a:r>
            <a:rPr lang="en-US"/>
            <a:t>Shimon Peres</a:t>
          </a:r>
        </a:p>
      </dgm:t>
    </dgm:pt>
    <dgm:pt modelId="{D9AA448A-ABBE-4784-A00E-F42C523B827C}" type="parTrans" cxnId="{B086053A-BC98-48AE-9256-BFA449EBF55C}">
      <dgm:prSet/>
      <dgm:spPr/>
      <dgm:t>
        <a:bodyPr/>
        <a:lstStyle/>
        <a:p>
          <a:endParaRPr lang="en-US"/>
        </a:p>
      </dgm:t>
    </dgm:pt>
    <dgm:pt modelId="{BC1F0C16-B69C-454D-AF54-04AB5A015F00}" type="sibTrans" cxnId="{B086053A-BC98-48AE-9256-BFA449EBF55C}">
      <dgm:prSet/>
      <dgm:spPr/>
      <dgm:t>
        <a:bodyPr/>
        <a:lstStyle/>
        <a:p>
          <a:endParaRPr lang="en-US"/>
        </a:p>
      </dgm:t>
    </dgm:pt>
    <dgm:pt modelId="{6140345C-2BAC-422E-BBEC-3E7866815C8A}">
      <dgm:prSet/>
      <dgm:spPr/>
      <dgm:t>
        <a:bodyPr/>
        <a:lstStyle/>
        <a:p>
          <a:pPr>
            <a:defRPr b="1"/>
          </a:pPr>
          <a:r>
            <a:rPr lang="en-US" dirty="0"/>
            <a:t>1996–1999</a:t>
          </a:r>
        </a:p>
      </dgm:t>
    </dgm:pt>
    <dgm:pt modelId="{6981739C-0794-49E4-A783-9F52ACF02B7B}" type="parTrans" cxnId="{2BC56111-C3B6-4582-8350-C4A755B67FAC}">
      <dgm:prSet/>
      <dgm:spPr/>
      <dgm:t>
        <a:bodyPr/>
        <a:lstStyle/>
        <a:p>
          <a:endParaRPr lang="en-US"/>
        </a:p>
      </dgm:t>
    </dgm:pt>
    <dgm:pt modelId="{EDE4D693-2852-4E12-85FF-B26C862B67D8}" type="sibTrans" cxnId="{2BC56111-C3B6-4582-8350-C4A755B67FAC}">
      <dgm:prSet/>
      <dgm:spPr/>
      <dgm:t>
        <a:bodyPr/>
        <a:lstStyle/>
        <a:p>
          <a:endParaRPr lang="en-US"/>
        </a:p>
      </dgm:t>
    </dgm:pt>
    <dgm:pt modelId="{463C7F4D-7792-449C-BD1C-028BDA6FBC2E}">
      <dgm:prSet/>
      <dgm:spPr/>
      <dgm:t>
        <a:bodyPr/>
        <a:lstStyle/>
        <a:p>
          <a:r>
            <a:rPr lang="en-US"/>
            <a:t>Benjamin Netanyahu</a:t>
          </a:r>
        </a:p>
      </dgm:t>
    </dgm:pt>
    <dgm:pt modelId="{E21FA4D4-8507-487B-A2AB-EB64DED76756}" type="parTrans" cxnId="{E35870FB-7DC0-46EB-825C-946D679F22BF}">
      <dgm:prSet/>
      <dgm:spPr/>
      <dgm:t>
        <a:bodyPr/>
        <a:lstStyle/>
        <a:p>
          <a:endParaRPr lang="en-US"/>
        </a:p>
      </dgm:t>
    </dgm:pt>
    <dgm:pt modelId="{CA5D11E4-FEE5-40B9-93A1-E898E45512EB}" type="sibTrans" cxnId="{E35870FB-7DC0-46EB-825C-946D679F22BF}">
      <dgm:prSet/>
      <dgm:spPr/>
      <dgm:t>
        <a:bodyPr/>
        <a:lstStyle/>
        <a:p>
          <a:endParaRPr lang="en-US"/>
        </a:p>
      </dgm:t>
    </dgm:pt>
    <dgm:pt modelId="{0572F222-0BDE-4406-B04D-0331F2350814}">
      <dgm:prSet/>
      <dgm:spPr/>
      <dgm:t>
        <a:bodyPr/>
        <a:lstStyle/>
        <a:p>
          <a:pPr>
            <a:defRPr b="1"/>
          </a:pPr>
          <a:r>
            <a:rPr lang="en-US"/>
            <a:t>1999–2001</a:t>
          </a:r>
        </a:p>
      </dgm:t>
    </dgm:pt>
    <dgm:pt modelId="{A60662C7-1186-4FE6-9BFE-C28C9DE1EF11}" type="parTrans" cxnId="{493B7516-144E-411F-AF2C-A21A18978CFF}">
      <dgm:prSet/>
      <dgm:spPr/>
      <dgm:t>
        <a:bodyPr/>
        <a:lstStyle/>
        <a:p>
          <a:endParaRPr lang="en-US"/>
        </a:p>
      </dgm:t>
    </dgm:pt>
    <dgm:pt modelId="{D04C3CD9-D060-48B6-8C04-BB8A5336B18D}" type="sibTrans" cxnId="{493B7516-144E-411F-AF2C-A21A18978CFF}">
      <dgm:prSet/>
      <dgm:spPr/>
      <dgm:t>
        <a:bodyPr/>
        <a:lstStyle/>
        <a:p>
          <a:endParaRPr lang="en-US"/>
        </a:p>
      </dgm:t>
    </dgm:pt>
    <dgm:pt modelId="{3757F0DC-7A96-4337-8B7C-69E3A3AB5B62}">
      <dgm:prSet custT="1"/>
      <dgm:spPr/>
      <dgm:t>
        <a:bodyPr/>
        <a:lstStyle/>
        <a:p>
          <a:r>
            <a:rPr lang="en-US" sz="1600" dirty="0"/>
            <a:t>Ehud Barak </a:t>
          </a:r>
          <a:r>
            <a:rPr lang="en-US" sz="1600" dirty="0">
              <a:solidFill>
                <a:schemeClr val="accent1"/>
              </a:solidFill>
            </a:rPr>
            <a:t>– Barak joined Yasser Arafat and Bill Clinton for the 2000 Camp David Summit, which ultimately failed</a:t>
          </a:r>
          <a:endParaRPr lang="en-US" sz="1600" dirty="0"/>
        </a:p>
      </dgm:t>
    </dgm:pt>
    <dgm:pt modelId="{F7AC0B17-A06A-463F-8C02-8ABB03CBE3E5}" type="parTrans" cxnId="{103F29FC-D1B8-4E66-90E0-3155A66235FD}">
      <dgm:prSet/>
      <dgm:spPr/>
      <dgm:t>
        <a:bodyPr/>
        <a:lstStyle/>
        <a:p>
          <a:endParaRPr lang="en-US"/>
        </a:p>
      </dgm:t>
    </dgm:pt>
    <dgm:pt modelId="{20081425-E80A-4AFB-BF94-CFD7839B5B7D}" type="sibTrans" cxnId="{103F29FC-D1B8-4E66-90E0-3155A66235FD}">
      <dgm:prSet/>
      <dgm:spPr/>
      <dgm:t>
        <a:bodyPr/>
        <a:lstStyle/>
        <a:p>
          <a:endParaRPr lang="en-US"/>
        </a:p>
      </dgm:t>
    </dgm:pt>
    <dgm:pt modelId="{F3149E99-BA37-4CE6-BF28-74FEED2D06EE}">
      <dgm:prSet/>
      <dgm:spPr/>
      <dgm:t>
        <a:bodyPr/>
        <a:lstStyle/>
        <a:p>
          <a:pPr>
            <a:defRPr b="1"/>
          </a:pPr>
          <a:r>
            <a:rPr lang="en-US"/>
            <a:t>2001–2006</a:t>
          </a:r>
        </a:p>
      </dgm:t>
    </dgm:pt>
    <dgm:pt modelId="{AC90304F-B7CD-4A72-9530-91E1A6F2C0EA}" type="parTrans" cxnId="{0516333A-7FF1-4F5F-A637-0D9FD83D6665}">
      <dgm:prSet/>
      <dgm:spPr/>
      <dgm:t>
        <a:bodyPr/>
        <a:lstStyle/>
        <a:p>
          <a:endParaRPr lang="en-US"/>
        </a:p>
      </dgm:t>
    </dgm:pt>
    <dgm:pt modelId="{57FF4909-243A-46F5-95A3-0E7AB5FAF844}" type="sibTrans" cxnId="{0516333A-7FF1-4F5F-A637-0D9FD83D6665}">
      <dgm:prSet/>
      <dgm:spPr/>
      <dgm:t>
        <a:bodyPr/>
        <a:lstStyle/>
        <a:p>
          <a:endParaRPr lang="en-US"/>
        </a:p>
      </dgm:t>
    </dgm:pt>
    <dgm:pt modelId="{030AA13C-0063-4466-8F1C-9F2F48CD004F}">
      <dgm:prSet/>
      <dgm:spPr/>
      <dgm:t>
        <a:bodyPr/>
        <a:lstStyle/>
        <a:p>
          <a:r>
            <a:rPr lang="en-US" dirty="0"/>
            <a:t>Ariel Sharon </a:t>
          </a:r>
          <a:r>
            <a:rPr lang="en-US" dirty="0">
              <a:solidFill>
                <a:schemeClr val="accent1"/>
              </a:solidFill>
            </a:rPr>
            <a:t>– visited the Al-Aqsa compound in September 2000, sparking the Second Intifada</a:t>
          </a:r>
          <a:endParaRPr lang="en-US" dirty="0"/>
        </a:p>
      </dgm:t>
    </dgm:pt>
    <dgm:pt modelId="{F12D5DAC-B46F-40C7-995C-BF53BBBC7D4E}" type="parTrans" cxnId="{331F599C-1D85-437D-A59A-4E34CFAB7261}">
      <dgm:prSet/>
      <dgm:spPr/>
      <dgm:t>
        <a:bodyPr/>
        <a:lstStyle/>
        <a:p>
          <a:endParaRPr lang="en-US"/>
        </a:p>
      </dgm:t>
    </dgm:pt>
    <dgm:pt modelId="{F298792E-C0A3-45AC-8E71-0AAED5A05DCA}" type="sibTrans" cxnId="{331F599C-1D85-437D-A59A-4E34CFAB7261}">
      <dgm:prSet/>
      <dgm:spPr/>
      <dgm:t>
        <a:bodyPr/>
        <a:lstStyle/>
        <a:p>
          <a:endParaRPr lang="en-US"/>
        </a:p>
      </dgm:t>
    </dgm:pt>
    <dgm:pt modelId="{2309FB00-DB7D-3745-BBDE-A88B9E55E9E0}" type="pres">
      <dgm:prSet presAssocID="{EDD3B3E8-EF58-476D-9D4C-10A0308474FA}" presName="root" presStyleCnt="0">
        <dgm:presLayoutVars>
          <dgm:chMax/>
          <dgm:chPref/>
          <dgm:animLvl val="lvl"/>
        </dgm:presLayoutVars>
      </dgm:prSet>
      <dgm:spPr/>
    </dgm:pt>
    <dgm:pt modelId="{D7D34976-AFCA-114E-B1BB-A8E71D0FE5C6}" type="pres">
      <dgm:prSet presAssocID="{EDD3B3E8-EF58-476D-9D4C-10A0308474FA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FE196C5F-FE9E-354F-92B3-0C399A944B9C}" type="pres">
      <dgm:prSet presAssocID="{EDD3B3E8-EF58-476D-9D4C-10A0308474FA}" presName="nodes" presStyleCnt="0">
        <dgm:presLayoutVars>
          <dgm:chMax/>
          <dgm:chPref/>
          <dgm:animLvl val="lvl"/>
        </dgm:presLayoutVars>
      </dgm:prSet>
      <dgm:spPr/>
    </dgm:pt>
    <dgm:pt modelId="{52B53D23-3AD1-7349-8C19-05B7CBFEB009}" type="pres">
      <dgm:prSet presAssocID="{321707CC-F2FA-4207-A6C7-FE7704C6C50D}" presName="composite" presStyleCnt="0"/>
      <dgm:spPr/>
    </dgm:pt>
    <dgm:pt modelId="{0B296827-FC55-2F42-8F1C-C140C9440411}" type="pres">
      <dgm:prSet presAssocID="{321707CC-F2FA-4207-A6C7-FE7704C6C50D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04C8EB3-6B81-1C42-B370-D075BBF34D93}" type="pres">
      <dgm:prSet presAssocID="{321707CC-F2FA-4207-A6C7-FE7704C6C50D}" presName="DropPinPlaceHolder" presStyleCnt="0"/>
      <dgm:spPr/>
    </dgm:pt>
    <dgm:pt modelId="{AC4600A5-A0C9-FA4A-AE5C-2059DEC407E8}" type="pres">
      <dgm:prSet presAssocID="{321707CC-F2FA-4207-A6C7-FE7704C6C50D}" presName="DropPin" presStyleLbl="alignNode1" presStyleIdx="0" presStyleCnt="5"/>
      <dgm:spPr/>
    </dgm:pt>
    <dgm:pt modelId="{7C2C2C47-C88B-1249-BFD2-D18CCC2E7255}" type="pres">
      <dgm:prSet presAssocID="{321707CC-F2FA-4207-A6C7-FE7704C6C50D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361501A-0729-EF40-A478-8BB1AC42EA74}" type="pres">
      <dgm:prSet presAssocID="{321707CC-F2FA-4207-A6C7-FE7704C6C50D}" presName="L2TextContainer" presStyleLbl="revTx" presStyleIdx="0" presStyleCnt="10">
        <dgm:presLayoutVars>
          <dgm:bulletEnabled val="1"/>
        </dgm:presLayoutVars>
      </dgm:prSet>
      <dgm:spPr/>
    </dgm:pt>
    <dgm:pt modelId="{064CF456-A9A2-E04F-8336-AD61C5F12B5D}" type="pres">
      <dgm:prSet presAssocID="{321707CC-F2FA-4207-A6C7-FE7704C6C50D}" presName="L1TextContainer" presStyleLbl="revTx" presStyleIdx="1" presStyleCnt="10" custLinFactNeighborY="-2932">
        <dgm:presLayoutVars>
          <dgm:chMax val="1"/>
          <dgm:chPref val="1"/>
          <dgm:bulletEnabled val="1"/>
        </dgm:presLayoutVars>
      </dgm:prSet>
      <dgm:spPr/>
    </dgm:pt>
    <dgm:pt modelId="{AF1D5827-A66D-8E42-AB80-F0814B387A1F}" type="pres">
      <dgm:prSet presAssocID="{321707CC-F2FA-4207-A6C7-FE7704C6C50D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1081EF6-A7C8-014B-A91D-22589F831564}" type="pres">
      <dgm:prSet presAssocID="{321707CC-F2FA-4207-A6C7-FE7704C6C50D}" presName="EmptyPlaceHolder" presStyleCnt="0"/>
      <dgm:spPr/>
    </dgm:pt>
    <dgm:pt modelId="{2D6940B1-7EFB-1547-AF6F-3CAA2E9F22DE}" type="pres">
      <dgm:prSet presAssocID="{DC16F808-FBEB-4D2D-92BF-1AF44E20E987}" presName="spaceBetweenRectangles" presStyleCnt="0"/>
      <dgm:spPr/>
    </dgm:pt>
    <dgm:pt modelId="{C3D34211-BB98-0049-A0B4-39A3A51E245C}" type="pres">
      <dgm:prSet presAssocID="{D7D1C12E-BE93-461D-89E9-379A09605488}" presName="composite" presStyleCnt="0"/>
      <dgm:spPr/>
    </dgm:pt>
    <dgm:pt modelId="{55DBF88D-8DD3-8445-AAF2-0374624396E2}" type="pres">
      <dgm:prSet presAssocID="{D7D1C12E-BE93-461D-89E9-379A09605488}" presName="ConnectorPoint" presStyleLbl="lnNode1" presStyleIdx="1" presStyleCnt="5"/>
      <dgm:spPr>
        <a:solidFill>
          <a:schemeClr val="accent2">
            <a:hueOff val="-220674"/>
            <a:satOff val="1055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F25E1F0-F166-7048-A69F-CEE0D00489C6}" type="pres">
      <dgm:prSet presAssocID="{D7D1C12E-BE93-461D-89E9-379A09605488}" presName="DropPinPlaceHolder" presStyleCnt="0"/>
      <dgm:spPr/>
    </dgm:pt>
    <dgm:pt modelId="{68852AF2-B564-D84B-8A08-EF7198F18ED6}" type="pres">
      <dgm:prSet presAssocID="{D7D1C12E-BE93-461D-89E9-379A09605488}" presName="DropPin" presStyleLbl="alignNode1" presStyleIdx="1" presStyleCnt="5"/>
      <dgm:spPr/>
    </dgm:pt>
    <dgm:pt modelId="{7B399B8B-9C4E-8F48-9816-8F9A0DE969D1}" type="pres">
      <dgm:prSet presAssocID="{D7D1C12E-BE93-461D-89E9-379A09605488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0D6F6F6-98A7-9F4F-91F0-12101A1568FE}" type="pres">
      <dgm:prSet presAssocID="{D7D1C12E-BE93-461D-89E9-379A09605488}" presName="L2TextContainer" presStyleLbl="revTx" presStyleIdx="2" presStyleCnt="10">
        <dgm:presLayoutVars>
          <dgm:bulletEnabled val="1"/>
        </dgm:presLayoutVars>
      </dgm:prSet>
      <dgm:spPr/>
    </dgm:pt>
    <dgm:pt modelId="{75319323-BDA9-D54F-9F6F-21DB241EB9B9}" type="pres">
      <dgm:prSet presAssocID="{D7D1C12E-BE93-461D-89E9-379A09605488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9DD1F8FC-2154-154B-8F40-3FCB23FA8808}" type="pres">
      <dgm:prSet presAssocID="{D7D1C12E-BE93-461D-89E9-379A09605488}" presName="ConnectLine" presStyleLbl="sibTrans1D1" presStyleIdx="1" presStyleCnt="5"/>
      <dgm:spPr>
        <a:noFill/>
        <a:ln w="12700" cap="flat" cmpd="sng" algn="ctr">
          <a:solidFill>
            <a:schemeClr val="accent2">
              <a:hueOff val="-220674"/>
              <a:satOff val="1055"/>
              <a:lumOff val="1471"/>
              <a:alphaOff val="0"/>
            </a:schemeClr>
          </a:solidFill>
          <a:prstDash val="dash"/>
          <a:miter lim="800000"/>
        </a:ln>
        <a:effectLst/>
      </dgm:spPr>
    </dgm:pt>
    <dgm:pt modelId="{1DF39C3D-CFC3-2E44-8FD7-ACCF71E61A88}" type="pres">
      <dgm:prSet presAssocID="{D7D1C12E-BE93-461D-89E9-379A09605488}" presName="EmptyPlaceHolder" presStyleCnt="0"/>
      <dgm:spPr/>
    </dgm:pt>
    <dgm:pt modelId="{B440C562-2B42-B645-B1B1-0578A02763E3}" type="pres">
      <dgm:prSet presAssocID="{9C9D0E21-51AB-417E-9211-01A484049707}" presName="spaceBetweenRectangles" presStyleCnt="0"/>
      <dgm:spPr/>
    </dgm:pt>
    <dgm:pt modelId="{B3385803-43A9-DE4F-A82F-2918729CF4BD}" type="pres">
      <dgm:prSet presAssocID="{6140345C-2BAC-422E-BBEC-3E7866815C8A}" presName="composite" presStyleCnt="0"/>
      <dgm:spPr/>
    </dgm:pt>
    <dgm:pt modelId="{4B23C2CC-A99D-3245-9046-AED3622FDB19}" type="pres">
      <dgm:prSet presAssocID="{6140345C-2BAC-422E-BBEC-3E7866815C8A}" presName="ConnectorPoint" presStyleLbl="lnNode1" presStyleIdx="2" presStyleCnt="5"/>
      <dgm:spPr>
        <a:solidFill>
          <a:schemeClr val="accent2">
            <a:hueOff val="-441348"/>
            <a:satOff val="2109"/>
            <a:lumOff val="294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2A53969-76D2-5D43-A834-C1580360BE57}" type="pres">
      <dgm:prSet presAssocID="{6140345C-2BAC-422E-BBEC-3E7866815C8A}" presName="DropPinPlaceHolder" presStyleCnt="0"/>
      <dgm:spPr/>
    </dgm:pt>
    <dgm:pt modelId="{4BDCC861-80E8-C24A-B37E-F3D57F3ACDED}" type="pres">
      <dgm:prSet presAssocID="{6140345C-2BAC-422E-BBEC-3E7866815C8A}" presName="DropPin" presStyleLbl="alignNode1" presStyleIdx="2" presStyleCnt="5"/>
      <dgm:spPr/>
    </dgm:pt>
    <dgm:pt modelId="{FA04C30A-DD18-FF47-98C7-E39900486AE6}" type="pres">
      <dgm:prSet presAssocID="{6140345C-2BAC-422E-BBEC-3E7866815C8A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5E7A3E2-66C2-A04A-B6B3-8DCCCBF5FA05}" type="pres">
      <dgm:prSet presAssocID="{6140345C-2BAC-422E-BBEC-3E7866815C8A}" presName="L2TextContainer" presStyleLbl="revTx" presStyleIdx="4" presStyleCnt="10">
        <dgm:presLayoutVars>
          <dgm:bulletEnabled val="1"/>
        </dgm:presLayoutVars>
      </dgm:prSet>
      <dgm:spPr/>
    </dgm:pt>
    <dgm:pt modelId="{A0831396-939B-684C-A62D-57271954420C}" type="pres">
      <dgm:prSet presAssocID="{6140345C-2BAC-422E-BBEC-3E7866815C8A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7E219EC6-6361-4D4D-8BB4-01AD95B3FD0C}" type="pres">
      <dgm:prSet presAssocID="{6140345C-2BAC-422E-BBEC-3E7866815C8A}" presName="ConnectLine" presStyleLbl="sibTrans1D1" presStyleIdx="2" presStyleCnt="5"/>
      <dgm:spPr>
        <a:noFill/>
        <a:ln w="12700" cap="flat" cmpd="sng" algn="ctr">
          <a:solidFill>
            <a:schemeClr val="accent2">
              <a:hueOff val="-441348"/>
              <a:satOff val="2109"/>
              <a:lumOff val="2941"/>
              <a:alphaOff val="0"/>
            </a:schemeClr>
          </a:solidFill>
          <a:prstDash val="dash"/>
          <a:miter lim="800000"/>
        </a:ln>
        <a:effectLst/>
      </dgm:spPr>
    </dgm:pt>
    <dgm:pt modelId="{EACA0D19-3B5D-BD42-A43C-8AFB003B7DDF}" type="pres">
      <dgm:prSet presAssocID="{6140345C-2BAC-422E-BBEC-3E7866815C8A}" presName="EmptyPlaceHolder" presStyleCnt="0"/>
      <dgm:spPr/>
    </dgm:pt>
    <dgm:pt modelId="{E5C9E269-9EDB-B44A-B82D-BDBB993D7BFD}" type="pres">
      <dgm:prSet presAssocID="{EDE4D693-2852-4E12-85FF-B26C862B67D8}" presName="spaceBetweenRectangles" presStyleCnt="0"/>
      <dgm:spPr/>
    </dgm:pt>
    <dgm:pt modelId="{36539B72-A39C-3943-8F93-2F3CD28271A6}" type="pres">
      <dgm:prSet presAssocID="{0572F222-0BDE-4406-B04D-0331F2350814}" presName="composite" presStyleCnt="0"/>
      <dgm:spPr/>
    </dgm:pt>
    <dgm:pt modelId="{D343EAEE-17C8-7C41-BB49-AB9F0414AFCF}" type="pres">
      <dgm:prSet presAssocID="{0572F222-0BDE-4406-B04D-0331F2350814}" presName="ConnectorPoint" presStyleLbl="lnNode1" presStyleIdx="3" presStyleCnt="5"/>
      <dgm:spPr>
        <a:solidFill>
          <a:schemeClr val="accent2">
            <a:hueOff val="-662022"/>
            <a:satOff val="3164"/>
            <a:lumOff val="441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09FCF08-2F2E-3349-8189-F30B6390722B}" type="pres">
      <dgm:prSet presAssocID="{0572F222-0BDE-4406-B04D-0331F2350814}" presName="DropPinPlaceHolder" presStyleCnt="0"/>
      <dgm:spPr/>
    </dgm:pt>
    <dgm:pt modelId="{B497C4DA-8196-E843-A69D-7E938687F14E}" type="pres">
      <dgm:prSet presAssocID="{0572F222-0BDE-4406-B04D-0331F2350814}" presName="DropPin" presStyleLbl="alignNode1" presStyleIdx="3" presStyleCnt="5"/>
      <dgm:spPr/>
    </dgm:pt>
    <dgm:pt modelId="{9EAE1656-8E9A-7F44-A5BE-CCC431FCDF1C}" type="pres">
      <dgm:prSet presAssocID="{0572F222-0BDE-4406-B04D-0331F2350814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983C713-9806-4045-9260-705D1232ECCE}" type="pres">
      <dgm:prSet presAssocID="{0572F222-0BDE-4406-B04D-0331F2350814}" presName="L2TextContainer" presStyleLbl="revTx" presStyleIdx="6" presStyleCnt="10">
        <dgm:presLayoutVars>
          <dgm:bulletEnabled val="1"/>
        </dgm:presLayoutVars>
      </dgm:prSet>
      <dgm:spPr/>
    </dgm:pt>
    <dgm:pt modelId="{3C72B005-2C8D-2F45-9C91-AF357163D3F2}" type="pres">
      <dgm:prSet presAssocID="{0572F222-0BDE-4406-B04D-0331F2350814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F9AE07E9-B700-B24A-92C3-9CC975A34699}" type="pres">
      <dgm:prSet presAssocID="{0572F222-0BDE-4406-B04D-0331F2350814}" presName="ConnectLine" presStyleLbl="sibTrans1D1" presStyleIdx="3" presStyleCnt="5"/>
      <dgm:spPr>
        <a:noFill/>
        <a:ln w="12700" cap="flat" cmpd="sng" algn="ctr">
          <a:solidFill>
            <a:schemeClr val="accent2">
              <a:hueOff val="-662022"/>
              <a:satOff val="3164"/>
              <a:lumOff val="4412"/>
              <a:alphaOff val="0"/>
            </a:schemeClr>
          </a:solidFill>
          <a:prstDash val="dash"/>
          <a:miter lim="800000"/>
        </a:ln>
        <a:effectLst/>
      </dgm:spPr>
    </dgm:pt>
    <dgm:pt modelId="{2579BEF8-80CB-0B46-A977-1B9440B0FD04}" type="pres">
      <dgm:prSet presAssocID="{0572F222-0BDE-4406-B04D-0331F2350814}" presName="EmptyPlaceHolder" presStyleCnt="0"/>
      <dgm:spPr/>
    </dgm:pt>
    <dgm:pt modelId="{F14E9DD5-631E-7742-856C-3C63C895F5A8}" type="pres">
      <dgm:prSet presAssocID="{D04C3CD9-D060-48B6-8C04-BB8A5336B18D}" presName="spaceBetweenRectangles" presStyleCnt="0"/>
      <dgm:spPr/>
    </dgm:pt>
    <dgm:pt modelId="{AA0F86F8-8626-2543-88F2-CB43DCF7ED8A}" type="pres">
      <dgm:prSet presAssocID="{F3149E99-BA37-4CE6-BF28-74FEED2D06EE}" presName="composite" presStyleCnt="0"/>
      <dgm:spPr/>
    </dgm:pt>
    <dgm:pt modelId="{EF49BFE7-A265-E444-A624-3B52003F94C3}" type="pres">
      <dgm:prSet presAssocID="{F3149E99-BA37-4CE6-BF28-74FEED2D06EE}" presName="ConnectorPoint" presStyleLbl="lnNode1" presStyleIdx="4" presStyleCnt="5"/>
      <dgm:spPr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6C47B73-3510-414E-84B6-616D5ED0678D}" type="pres">
      <dgm:prSet presAssocID="{F3149E99-BA37-4CE6-BF28-74FEED2D06EE}" presName="DropPinPlaceHolder" presStyleCnt="0"/>
      <dgm:spPr/>
    </dgm:pt>
    <dgm:pt modelId="{996BF0B9-8681-654F-8847-85CF5713DD55}" type="pres">
      <dgm:prSet presAssocID="{F3149E99-BA37-4CE6-BF28-74FEED2D06EE}" presName="DropPin" presStyleLbl="alignNode1" presStyleIdx="4" presStyleCnt="5"/>
      <dgm:spPr/>
    </dgm:pt>
    <dgm:pt modelId="{45E796D9-F502-6946-89A6-1CEBD1D563F1}" type="pres">
      <dgm:prSet presAssocID="{F3149E99-BA37-4CE6-BF28-74FEED2D06EE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17854AB-A1CD-2941-AF05-9055358A4C6E}" type="pres">
      <dgm:prSet presAssocID="{F3149E99-BA37-4CE6-BF28-74FEED2D06EE}" presName="L2TextContainer" presStyleLbl="revTx" presStyleIdx="8" presStyleCnt="10">
        <dgm:presLayoutVars>
          <dgm:bulletEnabled val="1"/>
        </dgm:presLayoutVars>
      </dgm:prSet>
      <dgm:spPr/>
    </dgm:pt>
    <dgm:pt modelId="{26B7584A-0B8E-914E-80B8-AE9BAF3834F3}" type="pres">
      <dgm:prSet presAssocID="{F3149E99-BA37-4CE6-BF28-74FEED2D06EE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F384A318-A9E7-FE4B-B99A-7662CFCF9EEF}" type="pres">
      <dgm:prSet presAssocID="{F3149E99-BA37-4CE6-BF28-74FEED2D06EE}" presName="ConnectLine" presStyleLbl="sibTrans1D1" presStyleIdx="4" presStyleCnt="5"/>
      <dgm:spPr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  <a:miter lim="800000"/>
        </a:ln>
        <a:effectLst/>
      </dgm:spPr>
    </dgm:pt>
    <dgm:pt modelId="{252FF9A4-DDA4-BF42-8275-1D59599A4915}" type="pres">
      <dgm:prSet presAssocID="{F3149E99-BA37-4CE6-BF28-74FEED2D06EE}" presName="EmptyPlaceHolder" presStyleCnt="0"/>
      <dgm:spPr/>
    </dgm:pt>
  </dgm:ptLst>
  <dgm:cxnLst>
    <dgm:cxn modelId="{865D2004-1F4C-4949-9038-4366A6F4D481}" srcId="{EDD3B3E8-EF58-476D-9D4C-10A0308474FA}" destId="{D7D1C12E-BE93-461D-89E9-379A09605488}" srcOrd="1" destOrd="0" parTransId="{3C0D7316-A609-44A2-8DDD-9A7F6B3EFAB6}" sibTransId="{9C9D0E21-51AB-417E-9211-01A484049707}"/>
    <dgm:cxn modelId="{2BC56111-C3B6-4582-8350-C4A755B67FAC}" srcId="{EDD3B3E8-EF58-476D-9D4C-10A0308474FA}" destId="{6140345C-2BAC-422E-BBEC-3E7866815C8A}" srcOrd="2" destOrd="0" parTransId="{6981739C-0794-49E4-A783-9F52ACF02B7B}" sibTransId="{EDE4D693-2852-4E12-85FF-B26C862B67D8}"/>
    <dgm:cxn modelId="{35876014-739C-4466-9853-D7D29DDCC96C}" srcId="{EDD3B3E8-EF58-476D-9D4C-10A0308474FA}" destId="{321707CC-F2FA-4207-A6C7-FE7704C6C50D}" srcOrd="0" destOrd="0" parTransId="{3B9B19C3-62C5-4B26-A040-AFCF52C437A7}" sibTransId="{DC16F808-FBEB-4D2D-92BF-1AF44E20E987}"/>
    <dgm:cxn modelId="{493B7516-144E-411F-AF2C-A21A18978CFF}" srcId="{EDD3B3E8-EF58-476D-9D4C-10A0308474FA}" destId="{0572F222-0BDE-4406-B04D-0331F2350814}" srcOrd="3" destOrd="0" parTransId="{A60662C7-1186-4FE6-9BFE-C28C9DE1EF11}" sibTransId="{D04C3CD9-D060-48B6-8C04-BB8A5336B18D}"/>
    <dgm:cxn modelId="{B086053A-BC98-48AE-9256-BFA449EBF55C}" srcId="{D7D1C12E-BE93-461D-89E9-379A09605488}" destId="{EC43EA9B-7616-4A02-ABAD-662478892495}" srcOrd="0" destOrd="0" parTransId="{D9AA448A-ABBE-4784-A00E-F42C523B827C}" sibTransId="{BC1F0C16-B69C-454D-AF54-04AB5A015F00}"/>
    <dgm:cxn modelId="{0516333A-7FF1-4F5F-A637-0D9FD83D6665}" srcId="{EDD3B3E8-EF58-476D-9D4C-10A0308474FA}" destId="{F3149E99-BA37-4CE6-BF28-74FEED2D06EE}" srcOrd="4" destOrd="0" parTransId="{AC90304F-B7CD-4A72-9530-91E1A6F2C0EA}" sibTransId="{57FF4909-243A-46F5-95A3-0E7AB5FAF844}"/>
    <dgm:cxn modelId="{841BF53F-2034-D348-9393-379814F81EE2}" type="presOf" srcId="{EDD3B3E8-EF58-476D-9D4C-10A0308474FA}" destId="{2309FB00-DB7D-3745-BBDE-A88B9E55E9E0}" srcOrd="0" destOrd="0" presId="urn:microsoft.com/office/officeart/2017/3/layout/DropPinTimeline"/>
    <dgm:cxn modelId="{96273066-7964-1C4B-955C-F737500E88AE}" type="presOf" srcId="{030AA13C-0063-4466-8F1C-9F2F48CD004F}" destId="{D17854AB-A1CD-2941-AF05-9055358A4C6E}" srcOrd="0" destOrd="0" presId="urn:microsoft.com/office/officeart/2017/3/layout/DropPinTimeline"/>
    <dgm:cxn modelId="{5D877D74-7D4D-2144-A8C0-7A179663A9C3}" type="presOf" srcId="{463C7F4D-7792-449C-BD1C-028BDA6FBC2E}" destId="{25E7A3E2-66C2-A04A-B6B3-8DCCCBF5FA05}" srcOrd="0" destOrd="0" presId="urn:microsoft.com/office/officeart/2017/3/layout/DropPinTimeline"/>
    <dgm:cxn modelId="{5CA70379-3DF2-B64A-956D-00D9313BA195}" type="presOf" srcId="{D7D1C12E-BE93-461D-89E9-379A09605488}" destId="{75319323-BDA9-D54F-9F6F-21DB241EB9B9}" srcOrd="0" destOrd="0" presId="urn:microsoft.com/office/officeart/2017/3/layout/DropPinTimeline"/>
    <dgm:cxn modelId="{4DF01483-DA3A-D74E-B1F5-1A4EB9DAD290}" type="presOf" srcId="{3757F0DC-7A96-4337-8B7C-69E3A3AB5B62}" destId="{0983C713-9806-4045-9260-705D1232ECCE}" srcOrd="0" destOrd="0" presId="urn:microsoft.com/office/officeart/2017/3/layout/DropPinTimeline"/>
    <dgm:cxn modelId="{329A5886-A7C1-7442-B1BC-944B534A2EDC}" type="presOf" srcId="{0572F222-0BDE-4406-B04D-0331F2350814}" destId="{3C72B005-2C8D-2F45-9C91-AF357163D3F2}" srcOrd="0" destOrd="0" presId="urn:microsoft.com/office/officeart/2017/3/layout/DropPinTimeline"/>
    <dgm:cxn modelId="{DF2C0292-2775-4D69-8CCD-0D5124966B89}" srcId="{321707CC-F2FA-4207-A6C7-FE7704C6C50D}" destId="{77735A59-0734-4822-B3ED-9F46703B8A70}" srcOrd="0" destOrd="0" parTransId="{4BAA5A0D-E4B7-4227-8706-27D86B7DEF9D}" sibTransId="{71EB3065-216D-42D3-8DA7-628315DC0275}"/>
    <dgm:cxn modelId="{F6C19693-01A7-AF4F-9000-5418BA0846AF}" type="presOf" srcId="{6140345C-2BAC-422E-BBEC-3E7866815C8A}" destId="{A0831396-939B-684C-A62D-57271954420C}" srcOrd="0" destOrd="0" presId="urn:microsoft.com/office/officeart/2017/3/layout/DropPinTimeline"/>
    <dgm:cxn modelId="{331F599C-1D85-437D-A59A-4E34CFAB7261}" srcId="{F3149E99-BA37-4CE6-BF28-74FEED2D06EE}" destId="{030AA13C-0063-4466-8F1C-9F2F48CD004F}" srcOrd="0" destOrd="0" parTransId="{F12D5DAC-B46F-40C7-995C-BF53BBBC7D4E}" sibTransId="{F298792E-C0A3-45AC-8E71-0AAED5A05DCA}"/>
    <dgm:cxn modelId="{1FD75AA1-9FC0-3A4D-9941-6DC648BADD58}" type="presOf" srcId="{77735A59-0734-4822-B3ED-9F46703B8A70}" destId="{1361501A-0729-EF40-A478-8BB1AC42EA74}" srcOrd="0" destOrd="0" presId="urn:microsoft.com/office/officeart/2017/3/layout/DropPinTimeline"/>
    <dgm:cxn modelId="{458379A1-91E9-034D-A7DB-FA3E1804B385}" type="presOf" srcId="{EC43EA9B-7616-4A02-ABAD-662478892495}" destId="{10D6F6F6-98A7-9F4F-91F0-12101A1568FE}" srcOrd="0" destOrd="0" presId="urn:microsoft.com/office/officeart/2017/3/layout/DropPinTimeline"/>
    <dgm:cxn modelId="{C683A7BF-C31C-BD4F-97FA-A52297636CFE}" type="presOf" srcId="{321707CC-F2FA-4207-A6C7-FE7704C6C50D}" destId="{064CF456-A9A2-E04F-8336-AD61C5F12B5D}" srcOrd="0" destOrd="0" presId="urn:microsoft.com/office/officeart/2017/3/layout/DropPinTimeline"/>
    <dgm:cxn modelId="{4A9A51D3-FCA9-454E-B101-81DD04952980}" type="presOf" srcId="{F3149E99-BA37-4CE6-BF28-74FEED2D06EE}" destId="{26B7584A-0B8E-914E-80B8-AE9BAF3834F3}" srcOrd="0" destOrd="0" presId="urn:microsoft.com/office/officeart/2017/3/layout/DropPinTimeline"/>
    <dgm:cxn modelId="{E35870FB-7DC0-46EB-825C-946D679F22BF}" srcId="{6140345C-2BAC-422E-BBEC-3E7866815C8A}" destId="{463C7F4D-7792-449C-BD1C-028BDA6FBC2E}" srcOrd="0" destOrd="0" parTransId="{E21FA4D4-8507-487B-A2AB-EB64DED76756}" sibTransId="{CA5D11E4-FEE5-40B9-93A1-E898E45512EB}"/>
    <dgm:cxn modelId="{103F29FC-D1B8-4E66-90E0-3155A66235FD}" srcId="{0572F222-0BDE-4406-B04D-0331F2350814}" destId="{3757F0DC-7A96-4337-8B7C-69E3A3AB5B62}" srcOrd="0" destOrd="0" parTransId="{F7AC0B17-A06A-463F-8C02-8ABB03CBE3E5}" sibTransId="{20081425-E80A-4AFB-BF94-CFD7839B5B7D}"/>
    <dgm:cxn modelId="{A6B394B5-2D81-3241-9248-437C19DF9447}" type="presParOf" srcId="{2309FB00-DB7D-3745-BBDE-A88B9E55E9E0}" destId="{D7D34976-AFCA-114E-B1BB-A8E71D0FE5C6}" srcOrd="0" destOrd="0" presId="urn:microsoft.com/office/officeart/2017/3/layout/DropPinTimeline"/>
    <dgm:cxn modelId="{B2CD04E6-E5A5-1E4F-A522-56B4E7BA6793}" type="presParOf" srcId="{2309FB00-DB7D-3745-BBDE-A88B9E55E9E0}" destId="{FE196C5F-FE9E-354F-92B3-0C399A944B9C}" srcOrd="1" destOrd="0" presId="urn:microsoft.com/office/officeart/2017/3/layout/DropPinTimeline"/>
    <dgm:cxn modelId="{B967C627-1AEA-A84D-883D-62F464B3E247}" type="presParOf" srcId="{FE196C5F-FE9E-354F-92B3-0C399A944B9C}" destId="{52B53D23-3AD1-7349-8C19-05B7CBFEB009}" srcOrd="0" destOrd="0" presId="urn:microsoft.com/office/officeart/2017/3/layout/DropPinTimeline"/>
    <dgm:cxn modelId="{18A4BF17-AFFE-554E-B0F7-58FEEE74B47C}" type="presParOf" srcId="{52B53D23-3AD1-7349-8C19-05B7CBFEB009}" destId="{0B296827-FC55-2F42-8F1C-C140C9440411}" srcOrd="0" destOrd="0" presId="urn:microsoft.com/office/officeart/2017/3/layout/DropPinTimeline"/>
    <dgm:cxn modelId="{15256A85-74A8-4045-A339-BBD57BAFD302}" type="presParOf" srcId="{52B53D23-3AD1-7349-8C19-05B7CBFEB009}" destId="{D04C8EB3-6B81-1C42-B370-D075BBF34D93}" srcOrd="1" destOrd="0" presId="urn:microsoft.com/office/officeart/2017/3/layout/DropPinTimeline"/>
    <dgm:cxn modelId="{F6C7834A-5768-6B4E-A7F2-D454B1E05194}" type="presParOf" srcId="{D04C8EB3-6B81-1C42-B370-D075BBF34D93}" destId="{AC4600A5-A0C9-FA4A-AE5C-2059DEC407E8}" srcOrd="0" destOrd="0" presId="urn:microsoft.com/office/officeart/2017/3/layout/DropPinTimeline"/>
    <dgm:cxn modelId="{96698B67-60B6-0B45-93AB-0E1AD2DB7A2E}" type="presParOf" srcId="{D04C8EB3-6B81-1C42-B370-D075BBF34D93}" destId="{7C2C2C47-C88B-1249-BFD2-D18CCC2E7255}" srcOrd="1" destOrd="0" presId="urn:microsoft.com/office/officeart/2017/3/layout/DropPinTimeline"/>
    <dgm:cxn modelId="{F61124E0-DA79-CF4E-80EF-B3543144C3B3}" type="presParOf" srcId="{52B53D23-3AD1-7349-8C19-05B7CBFEB009}" destId="{1361501A-0729-EF40-A478-8BB1AC42EA74}" srcOrd="2" destOrd="0" presId="urn:microsoft.com/office/officeart/2017/3/layout/DropPinTimeline"/>
    <dgm:cxn modelId="{06CB7C6A-4E9A-6A4F-B916-121E1780D79E}" type="presParOf" srcId="{52B53D23-3AD1-7349-8C19-05B7CBFEB009}" destId="{064CF456-A9A2-E04F-8336-AD61C5F12B5D}" srcOrd="3" destOrd="0" presId="urn:microsoft.com/office/officeart/2017/3/layout/DropPinTimeline"/>
    <dgm:cxn modelId="{59136289-B6FC-7F4A-BB5D-7DD9B3610F00}" type="presParOf" srcId="{52B53D23-3AD1-7349-8C19-05B7CBFEB009}" destId="{AF1D5827-A66D-8E42-AB80-F0814B387A1F}" srcOrd="4" destOrd="0" presId="urn:microsoft.com/office/officeart/2017/3/layout/DropPinTimeline"/>
    <dgm:cxn modelId="{4BA40F8A-8F20-474C-9DBF-FFEEBFC8B1EE}" type="presParOf" srcId="{52B53D23-3AD1-7349-8C19-05B7CBFEB009}" destId="{91081EF6-A7C8-014B-A91D-22589F831564}" srcOrd="5" destOrd="0" presId="urn:microsoft.com/office/officeart/2017/3/layout/DropPinTimeline"/>
    <dgm:cxn modelId="{615DCE70-12D8-B34A-AEFC-4BBCB1681A0A}" type="presParOf" srcId="{FE196C5F-FE9E-354F-92B3-0C399A944B9C}" destId="{2D6940B1-7EFB-1547-AF6F-3CAA2E9F22DE}" srcOrd="1" destOrd="0" presId="urn:microsoft.com/office/officeart/2017/3/layout/DropPinTimeline"/>
    <dgm:cxn modelId="{7C33C87A-7341-AA43-B8F2-0B2DDF967B02}" type="presParOf" srcId="{FE196C5F-FE9E-354F-92B3-0C399A944B9C}" destId="{C3D34211-BB98-0049-A0B4-39A3A51E245C}" srcOrd="2" destOrd="0" presId="urn:microsoft.com/office/officeart/2017/3/layout/DropPinTimeline"/>
    <dgm:cxn modelId="{E41EE82D-00DB-7B4A-B6E8-612AE2ADD9D2}" type="presParOf" srcId="{C3D34211-BB98-0049-A0B4-39A3A51E245C}" destId="{55DBF88D-8DD3-8445-AAF2-0374624396E2}" srcOrd="0" destOrd="0" presId="urn:microsoft.com/office/officeart/2017/3/layout/DropPinTimeline"/>
    <dgm:cxn modelId="{9B203574-3CAC-4E4F-922A-DF4D5B50ACC6}" type="presParOf" srcId="{C3D34211-BB98-0049-A0B4-39A3A51E245C}" destId="{3F25E1F0-F166-7048-A69F-CEE0D00489C6}" srcOrd="1" destOrd="0" presId="urn:microsoft.com/office/officeart/2017/3/layout/DropPinTimeline"/>
    <dgm:cxn modelId="{5A292D26-3B2F-A447-A571-CD481879D35F}" type="presParOf" srcId="{3F25E1F0-F166-7048-A69F-CEE0D00489C6}" destId="{68852AF2-B564-D84B-8A08-EF7198F18ED6}" srcOrd="0" destOrd="0" presId="urn:microsoft.com/office/officeart/2017/3/layout/DropPinTimeline"/>
    <dgm:cxn modelId="{016E93FC-D691-4340-BB0E-92EB53AA0205}" type="presParOf" srcId="{3F25E1F0-F166-7048-A69F-CEE0D00489C6}" destId="{7B399B8B-9C4E-8F48-9816-8F9A0DE969D1}" srcOrd="1" destOrd="0" presId="urn:microsoft.com/office/officeart/2017/3/layout/DropPinTimeline"/>
    <dgm:cxn modelId="{9B2F4932-0459-F24E-956A-833F865138CD}" type="presParOf" srcId="{C3D34211-BB98-0049-A0B4-39A3A51E245C}" destId="{10D6F6F6-98A7-9F4F-91F0-12101A1568FE}" srcOrd="2" destOrd="0" presId="urn:microsoft.com/office/officeart/2017/3/layout/DropPinTimeline"/>
    <dgm:cxn modelId="{6D00907A-DEE6-5E48-A279-E60333F9C570}" type="presParOf" srcId="{C3D34211-BB98-0049-A0B4-39A3A51E245C}" destId="{75319323-BDA9-D54F-9F6F-21DB241EB9B9}" srcOrd="3" destOrd="0" presId="urn:microsoft.com/office/officeart/2017/3/layout/DropPinTimeline"/>
    <dgm:cxn modelId="{B74789F0-C796-1D47-98EC-8BD0D2A08E5E}" type="presParOf" srcId="{C3D34211-BB98-0049-A0B4-39A3A51E245C}" destId="{9DD1F8FC-2154-154B-8F40-3FCB23FA8808}" srcOrd="4" destOrd="0" presId="urn:microsoft.com/office/officeart/2017/3/layout/DropPinTimeline"/>
    <dgm:cxn modelId="{BB050D01-E089-4D40-8E0C-A9F36F637B00}" type="presParOf" srcId="{C3D34211-BB98-0049-A0B4-39A3A51E245C}" destId="{1DF39C3D-CFC3-2E44-8FD7-ACCF71E61A88}" srcOrd="5" destOrd="0" presId="urn:microsoft.com/office/officeart/2017/3/layout/DropPinTimeline"/>
    <dgm:cxn modelId="{7058FD6C-3A38-CF47-87A0-0086BFEB3CA6}" type="presParOf" srcId="{FE196C5F-FE9E-354F-92B3-0C399A944B9C}" destId="{B440C562-2B42-B645-B1B1-0578A02763E3}" srcOrd="3" destOrd="0" presId="urn:microsoft.com/office/officeart/2017/3/layout/DropPinTimeline"/>
    <dgm:cxn modelId="{BD6FEEC0-66EB-C94C-BF89-6CC43173969F}" type="presParOf" srcId="{FE196C5F-FE9E-354F-92B3-0C399A944B9C}" destId="{B3385803-43A9-DE4F-A82F-2918729CF4BD}" srcOrd="4" destOrd="0" presId="urn:microsoft.com/office/officeart/2017/3/layout/DropPinTimeline"/>
    <dgm:cxn modelId="{EF440A29-2FB9-CC4F-8CAE-A3F1AE8FB30B}" type="presParOf" srcId="{B3385803-43A9-DE4F-A82F-2918729CF4BD}" destId="{4B23C2CC-A99D-3245-9046-AED3622FDB19}" srcOrd="0" destOrd="0" presId="urn:microsoft.com/office/officeart/2017/3/layout/DropPinTimeline"/>
    <dgm:cxn modelId="{56E95788-9C6D-3B41-B0A7-BDC92CF2F59E}" type="presParOf" srcId="{B3385803-43A9-DE4F-A82F-2918729CF4BD}" destId="{32A53969-76D2-5D43-A834-C1580360BE57}" srcOrd="1" destOrd="0" presId="urn:microsoft.com/office/officeart/2017/3/layout/DropPinTimeline"/>
    <dgm:cxn modelId="{706B753C-34B7-F544-A532-571DE6293D65}" type="presParOf" srcId="{32A53969-76D2-5D43-A834-C1580360BE57}" destId="{4BDCC861-80E8-C24A-B37E-F3D57F3ACDED}" srcOrd="0" destOrd="0" presId="urn:microsoft.com/office/officeart/2017/3/layout/DropPinTimeline"/>
    <dgm:cxn modelId="{C6F898BA-619E-584A-A71A-49ED0EA9F865}" type="presParOf" srcId="{32A53969-76D2-5D43-A834-C1580360BE57}" destId="{FA04C30A-DD18-FF47-98C7-E39900486AE6}" srcOrd="1" destOrd="0" presId="urn:microsoft.com/office/officeart/2017/3/layout/DropPinTimeline"/>
    <dgm:cxn modelId="{1BD74788-9826-1F4D-9F95-D62E8BEEFACE}" type="presParOf" srcId="{B3385803-43A9-DE4F-A82F-2918729CF4BD}" destId="{25E7A3E2-66C2-A04A-B6B3-8DCCCBF5FA05}" srcOrd="2" destOrd="0" presId="urn:microsoft.com/office/officeart/2017/3/layout/DropPinTimeline"/>
    <dgm:cxn modelId="{52F1097F-E078-0640-A970-666F5F4E13B1}" type="presParOf" srcId="{B3385803-43A9-DE4F-A82F-2918729CF4BD}" destId="{A0831396-939B-684C-A62D-57271954420C}" srcOrd="3" destOrd="0" presId="urn:microsoft.com/office/officeart/2017/3/layout/DropPinTimeline"/>
    <dgm:cxn modelId="{385E30B9-ECD4-0147-BDED-00769A7A2A85}" type="presParOf" srcId="{B3385803-43A9-DE4F-A82F-2918729CF4BD}" destId="{7E219EC6-6361-4D4D-8BB4-01AD95B3FD0C}" srcOrd="4" destOrd="0" presId="urn:microsoft.com/office/officeart/2017/3/layout/DropPinTimeline"/>
    <dgm:cxn modelId="{EB024656-720F-B54E-9F3C-71E7472DB37F}" type="presParOf" srcId="{B3385803-43A9-DE4F-A82F-2918729CF4BD}" destId="{EACA0D19-3B5D-BD42-A43C-8AFB003B7DDF}" srcOrd="5" destOrd="0" presId="urn:microsoft.com/office/officeart/2017/3/layout/DropPinTimeline"/>
    <dgm:cxn modelId="{51F15822-250B-7840-A3D4-98FBAD89F13F}" type="presParOf" srcId="{FE196C5F-FE9E-354F-92B3-0C399A944B9C}" destId="{E5C9E269-9EDB-B44A-B82D-BDBB993D7BFD}" srcOrd="5" destOrd="0" presId="urn:microsoft.com/office/officeart/2017/3/layout/DropPinTimeline"/>
    <dgm:cxn modelId="{0A5B30A6-96CA-ED4D-A9FC-FF340B3302A2}" type="presParOf" srcId="{FE196C5F-FE9E-354F-92B3-0C399A944B9C}" destId="{36539B72-A39C-3943-8F93-2F3CD28271A6}" srcOrd="6" destOrd="0" presId="urn:microsoft.com/office/officeart/2017/3/layout/DropPinTimeline"/>
    <dgm:cxn modelId="{D4CBE891-B879-EC47-BB1A-906EC21559E6}" type="presParOf" srcId="{36539B72-A39C-3943-8F93-2F3CD28271A6}" destId="{D343EAEE-17C8-7C41-BB49-AB9F0414AFCF}" srcOrd="0" destOrd="0" presId="urn:microsoft.com/office/officeart/2017/3/layout/DropPinTimeline"/>
    <dgm:cxn modelId="{1FC7B9BD-2467-1E46-8DE0-A2234F09BAB9}" type="presParOf" srcId="{36539B72-A39C-3943-8F93-2F3CD28271A6}" destId="{909FCF08-2F2E-3349-8189-F30B6390722B}" srcOrd="1" destOrd="0" presId="urn:microsoft.com/office/officeart/2017/3/layout/DropPinTimeline"/>
    <dgm:cxn modelId="{C073DF95-2865-B644-9C8C-889AC7745E6B}" type="presParOf" srcId="{909FCF08-2F2E-3349-8189-F30B6390722B}" destId="{B497C4DA-8196-E843-A69D-7E938687F14E}" srcOrd="0" destOrd="0" presId="urn:microsoft.com/office/officeart/2017/3/layout/DropPinTimeline"/>
    <dgm:cxn modelId="{D52DDDD4-1049-534C-8C51-D6E46CCA1D4E}" type="presParOf" srcId="{909FCF08-2F2E-3349-8189-F30B6390722B}" destId="{9EAE1656-8E9A-7F44-A5BE-CCC431FCDF1C}" srcOrd="1" destOrd="0" presId="urn:microsoft.com/office/officeart/2017/3/layout/DropPinTimeline"/>
    <dgm:cxn modelId="{D26A05D2-D38B-CE49-86D8-38556FC16C46}" type="presParOf" srcId="{36539B72-A39C-3943-8F93-2F3CD28271A6}" destId="{0983C713-9806-4045-9260-705D1232ECCE}" srcOrd="2" destOrd="0" presId="urn:microsoft.com/office/officeart/2017/3/layout/DropPinTimeline"/>
    <dgm:cxn modelId="{56D98FE9-6C6B-AD47-859C-06284C32E6B0}" type="presParOf" srcId="{36539B72-A39C-3943-8F93-2F3CD28271A6}" destId="{3C72B005-2C8D-2F45-9C91-AF357163D3F2}" srcOrd="3" destOrd="0" presId="urn:microsoft.com/office/officeart/2017/3/layout/DropPinTimeline"/>
    <dgm:cxn modelId="{FA4CB3BE-283A-3F46-9529-25F5FA234D6E}" type="presParOf" srcId="{36539B72-A39C-3943-8F93-2F3CD28271A6}" destId="{F9AE07E9-B700-B24A-92C3-9CC975A34699}" srcOrd="4" destOrd="0" presId="urn:microsoft.com/office/officeart/2017/3/layout/DropPinTimeline"/>
    <dgm:cxn modelId="{348DBE7B-AFBE-A949-A161-97863658157B}" type="presParOf" srcId="{36539B72-A39C-3943-8F93-2F3CD28271A6}" destId="{2579BEF8-80CB-0B46-A977-1B9440B0FD04}" srcOrd="5" destOrd="0" presId="urn:microsoft.com/office/officeart/2017/3/layout/DropPinTimeline"/>
    <dgm:cxn modelId="{0302A2E6-1210-DD49-90A8-5765E2281F1B}" type="presParOf" srcId="{FE196C5F-FE9E-354F-92B3-0C399A944B9C}" destId="{F14E9DD5-631E-7742-856C-3C63C895F5A8}" srcOrd="7" destOrd="0" presId="urn:microsoft.com/office/officeart/2017/3/layout/DropPinTimeline"/>
    <dgm:cxn modelId="{A976C6EF-9026-1348-A832-7947890FECAD}" type="presParOf" srcId="{FE196C5F-FE9E-354F-92B3-0C399A944B9C}" destId="{AA0F86F8-8626-2543-88F2-CB43DCF7ED8A}" srcOrd="8" destOrd="0" presId="urn:microsoft.com/office/officeart/2017/3/layout/DropPinTimeline"/>
    <dgm:cxn modelId="{EF1098F3-5FA3-FE49-AC97-59EFE7DFC0CF}" type="presParOf" srcId="{AA0F86F8-8626-2543-88F2-CB43DCF7ED8A}" destId="{EF49BFE7-A265-E444-A624-3B52003F94C3}" srcOrd="0" destOrd="0" presId="urn:microsoft.com/office/officeart/2017/3/layout/DropPinTimeline"/>
    <dgm:cxn modelId="{ACD2AF86-7A46-8F4A-9CF8-B96936D24182}" type="presParOf" srcId="{AA0F86F8-8626-2543-88F2-CB43DCF7ED8A}" destId="{36C47B73-3510-414E-84B6-616D5ED0678D}" srcOrd="1" destOrd="0" presId="urn:microsoft.com/office/officeart/2017/3/layout/DropPinTimeline"/>
    <dgm:cxn modelId="{57B562BC-6CCD-E046-B039-C7F6FA02F81C}" type="presParOf" srcId="{36C47B73-3510-414E-84B6-616D5ED0678D}" destId="{996BF0B9-8681-654F-8847-85CF5713DD55}" srcOrd="0" destOrd="0" presId="urn:microsoft.com/office/officeart/2017/3/layout/DropPinTimeline"/>
    <dgm:cxn modelId="{F9E79D69-6BA9-EC4C-A3EB-3FA203CBE3CD}" type="presParOf" srcId="{36C47B73-3510-414E-84B6-616D5ED0678D}" destId="{45E796D9-F502-6946-89A6-1CEBD1D563F1}" srcOrd="1" destOrd="0" presId="urn:microsoft.com/office/officeart/2017/3/layout/DropPinTimeline"/>
    <dgm:cxn modelId="{93A7D4E0-30D6-8447-A3A7-4623008718B9}" type="presParOf" srcId="{AA0F86F8-8626-2543-88F2-CB43DCF7ED8A}" destId="{D17854AB-A1CD-2941-AF05-9055358A4C6E}" srcOrd="2" destOrd="0" presId="urn:microsoft.com/office/officeart/2017/3/layout/DropPinTimeline"/>
    <dgm:cxn modelId="{E5EB6684-7617-0641-BAB2-61E77A24F97C}" type="presParOf" srcId="{AA0F86F8-8626-2543-88F2-CB43DCF7ED8A}" destId="{26B7584A-0B8E-914E-80B8-AE9BAF3834F3}" srcOrd="3" destOrd="0" presId="urn:microsoft.com/office/officeart/2017/3/layout/DropPinTimeline"/>
    <dgm:cxn modelId="{77EE73DE-2EB4-7A46-A927-4428337AB594}" type="presParOf" srcId="{AA0F86F8-8626-2543-88F2-CB43DCF7ED8A}" destId="{F384A318-A9E7-FE4B-B99A-7662CFCF9EEF}" srcOrd="4" destOrd="0" presId="urn:microsoft.com/office/officeart/2017/3/layout/DropPinTimeline"/>
    <dgm:cxn modelId="{968D7FA0-4D2E-284F-8DA6-E72CF136CEF1}" type="presParOf" srcId="{AA0F86F8-8626-2543-88F2-CB43DCF7ED8A}" destId="{252FF9A4-DDA4-BF42-8275-1D59599A4915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A30F81-A4A2-46BF-9E49-6414D55BC1A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5B3301-16B7-469F-A8D8-9D3EA7E7536B}">
      <dgm:prSet/>
      <dgm:spPr/>
      <dgm:t>
        <a:bodyPr/>
        <a:lstStyle/>
        <a:p>
          <a:pPr algn="ctr"/>
          <a:r>
            <a:rPr lang="en-GB" dirty="0"/>
            <a:t>What was the most important cause of the Second Intifada? </a:t>
          </a:r>
          <a:endParaRPr lang="en-US" dirty="0"/>
        </a:p>
      </dgm:t>
    </dgm:pt>
    <dgm:pt modelId="{CAA5FFC0-CE2A-4F8B-A207-9D2EEF8C81E8}" type="parTrans" cxnId="{8F7C5523-B6BD-4FC3-869F-63FD7F2279A4}">
      <dgm:prSet/>
      <dgm:spPr/>
      <dgm:t>
        <a:bodyPr/>
        <a:lstStyle/>
        <a:p>
          <a:endParaRPr lang="en-US"/>
        </a:p>
      </dgm:t>
    </dgm:pt>
    <dgm:pt modelId="{25B1E8D5-F885-44C7-840C-337A1192D69B}" type="sibTrans" cxnId="{8F7C5523-B6BD-4FC3-869F-63FD7F2279A4}">
      <dgm:prSet/>
      <dgm:spPr/>
      <dgm:t>
        <a:bodyPr/>
        <a:lstStyle/>
        <a:p>
          <a:endParaRPr lang="en-US"/>
        </a:p>
      </dgm:t>
    </dgm:pt>
    <dgm:pt modelId="{368C5A40-60F6-4935-812E-25DB2D1EB638}">
      <dgm:prSet/>
      <dgm:spPr/>
      <dgm:t>
        <a:bodyPr/>
        <a:lstStyle/>
        <a:p>
          <a:pPr algn="ctr"/>
          <a:r>
            <a:rPr lang="en-GB" dirty="0"/>
            <a:t>Discuss this in your group. Be prepared to justify your answer to the rest of the class</a:t>
          </a:r>
          <a:endParaRPr lang="en-US" dirty="0"/>
        </a:p>
      </dgm:t>
    </dgm:pt>
    <dgm:pt modelId="{4C0AD123-DC02-40BD-B6D0-27A26249A974}" type="parTrans" cxnId="{B5EB6B00-1498-4707-8006-ECF9D2623B06}">
      <dgm:prSet/>
      <dgm:spPr/>
      <dgm:t>
        <a:bodyPr/>
        <a:lstStyle/>
        <a:p>
          <a:endParaRPr lang="en-US"/>
        </a:p>
      </dgm:t>
    </dgm:pt>
    <dgm:pt modelId="{CC56DD89-FEE7-4677-A1EB-07E3C3A62C79}" type="sibTrans" cxnId="{B5EB6B00-1498-4707-8006-ECF9D2623B06}">
      <dgm:prSet/>
      <dgm:spPr/>
      <dgm:t>
        <a:bodyPr/>
        <a:lstStyle/>
        <a:p>
          <a:endParaRPr lang="en-US"/>
        </a:p>
      </dgm:t>
    </dgm:pt>
    <dgm:pt modelId="{CF8D47EC-FB87-C942-8FD1-DFA07FBA058A}" type="pres">
      <dgm:prSet presAssocID="{4EA30F81-A4A2-46BF-9E49-6414D55BC1AE}" presName="linear" presStyleCnt="0">
        <dgm:presLayoutVars>
          <dgm:animLvl val="lvl"/>
          <dgm:resizeHandles val="exact"/>
        </dgm:presLayoutVars>
      </dgm:prSet>
      <dgm:spPr/>
    </dgm:pt>
    <dgm:pt modelId="{BA3F959E-CA8C-9B4C-BB8B-AFDB29C5D2B7}" type="pres">
      <dgm:prSet presAssocID="{475B3301-16B7-469F-A8D8-9D3EA7E753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1F536E-02C3-F242-955D-D7A89F1D9979}" type="pres">
      <dgm:prSet presAssocID="{25B1E8D5-F885-44C7-840C-337A1192D69B}" presName="spacer" presStyleCnt="0"/>
      <dgm:spPr/>
    </dgm:pt>
    <dgm:pt modelId="{7F9F3A8B-6CC2-8948-ABA8-234A128FB705}" type="pres">
      <dgm:prSet presAssocID="{368C5A40-60F6-4935-812E-25DB2D1EB63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5EB6B00-1498-4707-8006-ECF9D2623B06}" srcId="{4EA30F81-A4A2-46BF-9E49-6414D55BC1AE}" destId="{368C5A40-60F6-4935-812E-25DB2D1EB638}" srcOrd="1" destOrd="0" parTransId="{4C0AD123-DC02-40BD-B6D0-27A26249A974}" sibTransId="{CC56DD89-FEE7-4677-A1EB-07E3C3A62C79}"/>
    <dgm:cxn modelId="{8F7C5523-B6BD-4FC3-869F-63FD7F2279A4}" srcId="{4EA30F81-A4A2-46BF-9E49-6414D55BC1AE}" destId="{475B3301-16B7-469F-A8D8-9D3EA7E7536B}" srcOrd="0" destOrd="0" parTransId="{CAA5FFC0-CE2A-4F8B-A207-9D2EEF8C81E8}" sibTransId="{25B1E8D5-F885-44C7-840C-337A1192D69B}"/>
    <dgm:cxn modelId="{F0591A57-8A2A-884F-98FF-61629EF03986}" type="presOf" srcId="{368C5A40-60F6-4935-812E-25DB2D1EB638}" destId="{7F9F3A8B-6CC2-8948-ABA8-234A128FB705}" srcOrd="0" destOrd="0" presId="urn:microsoft.com/office/officeart/2005/8/layout/vList2"/>
    <dgm:cxn modelId="{E7D03969-D084-4044-809C-FD635E2D04B8}" type="presOf" srcId="{4EA30F81-A4A2-46BF-9E49-6414D55BC1AE}" destId="{CF8D47EC-FB87-C942-8FD1-DFA07FBA058A}" srcOrd="0" destOrd="0" presId="urn:microsoft.com/office/officeart/2005/8/layout/vList2"/>
    <dgm:cxn modelId="{2ED93385-D9B8-EE4C-8DC9-F0646A014B24}" type="presOf" srcId="{475B3301-16B7-469F-A8D8-9D3EA7E7536B}" destId="{BA3F959E-CA8C-9B4C-BB8B-AFDB29C5D2B7}" srcOrd="0" destOrd="0" presId="urn:microsoft.com/office/officeart/2005/8/layout/vList2"/>
    <dgm:cxn modelId="{FAC1ADF0-951C-F54B-AEF3-E0974BE4D85D}" type="presParOf" srcId="{CF8D47EC-FB87-C942-8FD1-DFA07FBA058A}" destId="{BA3F959E-CA8C-9B4C-BB8B-AFDB29C5D2B7}" srcOrd="0" destOrd="0" presId="urn:microsoft.com/office/officeart/2005/8/layout/vList2"/>
    <dgm:cxn modelId="{B3589B5B-03AB-B047-B953-7562D9836E15}" type="presParOf" srcId="{CF8D47EC-FB87-C942-8FD1-DFA07FBA058A}" destId="{8B1F536E-02C3-F242-955D-D7A89F1D9979}" srcOrd="1" destOrd="0" presId="urn:microsoft.com/office/officeart/2005/8/layout/vList2"/>
    <dgm:cxn modelId="{5CE967D4-30BF-CA46-8D8F-9B2D0E8AADA7}" type="presParOf" srcId="{CF8D47EC-FB87-C942-8FD1-DFA07FBA058A}" destId="{7F9F3A8B-6CC2-8948-ABA8-234A128FB7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2BCC0-F7DA-45A1-B058-8EF0481EED50}" type="doc">
      <dgm:prSet loTypeId="urn:microsoft.com/office/officeart/2005/8/layout/venn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0FD2C7-AB72-4ECD-91F3-B20869A30997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L8: What happened in the 1950s?</a:t>
          </a:r>
          <a:endParaRPr lang="en-US" sz="1600" dirty="0">
            <a:solidFill>
              <a:schemeClr val="accent2"/>
            </a:solidFill>
          </a:endParaRPr>
        </a:p>
      </dgm:t>
    </dgm:pt>
    <dgm:pt modelId="{343392B7-C90B-4B83-9A3B-F2053DC2C2EE}" type="parTrans" cxnId="{99DC36A3-3382-4250-B448-F5F686C96E00}">
      <dgm:prSet/>
      <dgm:spPr/>
      <dgm:t>
        <a:bodyPr/>
        <a:lstStyle/>
        <a:p>
          <a:endParaRPr lang="en-US" sz="2000"/>
        </a:p>
      </dgm:t>
    </dgm:pt>
    <dgm:pt modelId="{1DC08F9E-2A99-4BCB-8E2E-FAD793F68E6C}" type="sibTrans" cxnId="{99DC36A3-3382-4250-B448-F5F686C96E00}">
      <dgm:prSet/>
      <dgm:spPr/>
      <dgm:t>
        <a:bodyPr/>
        <a:lstStyle/>
        <a:p>
          <a:endParaRPr lang="en-US" sz="2000"/>
        </a:p>
      </dgm:t>
    </dgm:pt>
    <dgm:pt modelId="{541C7FEE-E3D1-4271-876C-1F50E0380C4B}">
      <dgm:prSet custT="1"/>
      <dgm:spPr/>
      <dgm:t>
        <a:bodyPr/>
        <a:lstStyle/>
        <a:p>
          <a:r>
            <a:rPr lang="en-GB" sz="1600" dirty="0">
              <a:solidFill>
                <a:schemeClr val="accent3"/>
              </a:solidFill>
            </a:rPr>
            <a:t>L9: What were the consequences of the June 1967 War?</a:t>
          </a:r>
          <a:endParaRPr lang="en-US" sz="1600" dirty="0">
            <a:solidFill>
              <a:schemeClr val="accent3"/>
            </a:solidFill>
          </a:endParaRPr>
        </a:p>
      </dgm:t>
    </dgm:pt>
    <dgm:pt modelId="{AF1A9429-3B01-4C10-B204-946EC697134F}" type="parTrans" cxnId="{B6451C6D-91C6-46E7-ADB9-0BDD87F8ACC2}">
      <dgm:prSet/>
      <dgm:spPr/>
      <dgm:t>
        <a:bodyPr/>
        <a:lstStyle/>
        <a:p>
          <a:endParaRPr lang="en-US" sz="2000"/>
        </a:p>
      </dgm:t>
    </dgm:pt>
    <dgm:pt modelId="{DA320C16-B208-4782-8155-CEB3748BE814}" type="sibTrans" cxnId="{B6451C6D-91C6-46E7-ADB9-0BDD87F8ACC2}">
      <dgm:prSet/>
      <dgm:spPr/>
      <dgm:t>
        <a:bodyPr/>
        <a:lstStyle/>
        <a:p>
          <a:endParaRPr lang="en-US" sz="2000"/>
        </a:p>
      </dgm:t>
    </dgm:pt>
    <dgm:pt modelId="{181D3A6B-4933-4B81-9077-FB5DBCEFD049}">
      <dgm:prSet custT="1"/>
      <dgm:spPr/>
      <dgm:t>
        <a:bodyPr/>
        <a:lstStyle/>
        <a:p>
          <a:r>
            <a:rPr lang="en-GB" sz="1600" dirty="0">
              <a:solidFill>
                <a:schemeClr val="accent4"/>
              </a:solidFill>
            </a:rPr>
            <a:t>L10: How did Palestinian nationalism change in the 1960s and 1970s?</a:t>
          </a:r>
          <a:endParaRPr lang="en-US" sz="1600" dirty="0">
            <a:solidFill>
              <a:schemeClr val="accent4"/>
            </a:solidFill>
          </a:endParaRPr>
        </a:p>
      </dgm:t>
    </dgm:pt>
    <dgm:pt modelId="{7FF0C863-C50B-4434-B129-3134E2D5B9B2}" type="parTrans" cxnId="{DBD63889-36AA-4F93-8389-CD5B7664D07D}">
      <dgm:prSet/>
      <dgm:spPr/>
      <dgm:t>
        <a:bodyPr/>
        <a:lstStyle/>
        <a:p>
          <a:endParaRPr lang="en-US" sz="2000"/>
        </a:p>
      </dgm:t>
    </dgm:pt>
    <dgm:pt modelId="{4AFD7E89-7425-47B4-8A9B-887A3F362B8D}" type="sibTrans" cxnId="{DBD63889-36AA-4F93-8389-CD5B7664D07D}">
      <dgm:prSet/>
      <dgm:spPr/>
      <dgm:t>
        <a:bodyPr/>
        <a:lstStyle/>
        <a:p>
          <a:endParaRPr lang="en-US" sz="2000"/>
        </a:p>
      </dgm:t>
    </dgm:pt>
    <dgm:pt modelId="{1B756DB5-F6FD-448F-99B3-029A0C439E7C}">
      <dgm:prSet custT="1"/>
      <dgm:spPr/>
      <dgm:t>
        <a:bodyPr/>
        <a:lstStyle/>
        <a:p>
          <a:r>
            <a:rPr lang="en-GB" sz="1600" dirty="0">
              <a:solidFill>
                <a:schemeClr val="accent5"/>
              </a:solidFill>
            </a:rPr>
            <a:t>L11: What were the causes and consequences of the First Intifada?</a:t>
          </a:r>
          <a:endParaRPr lang="en-US" sz="1600" dirty="0">
            <a:solidFill>
              <a:schemeClr val="accent5"/>
            </a:solidFill>
          </a:endParaRPr>
        </a:p>
      </dgm:t>
    </dgm:pt>
    <dgm:pt modelId="{16024A27-82B6-4DDB-BA66-579CB76CA9A2}" type="parTrans" cxnId="{D9850033-ED89-4886-8BEB-ACA2D7EDF59B}">
      <dgm:prSet/>
      <dgm:spPr/>
      <dgm:t>
        <a:bodyPr/>
        <a:lstStyle/>
        <a:p>
          <a:endParaRPr lang="en-US" sz="2000"/>
        </a:p>
      </dgm:t>
    </dgm:pt>
    <dgm:pt modelId="{A9914325-0E9A-4F07-BE8D-D7CD7E1CD461}" type="sibTrans" cxnId="{D9850033-ED89-4886-8BEB-ACA2D7EDF59B}">
      <dgm:prSet/>
      <dgm:spPr/>
      <dgm:t>
        <a:bodyPr/>
        <a:lstStyle/>
        <a:p>
          <a:endParaRPr lang="en-US" sz="2000"/>
        </a:p>
      </dgm:t>
    </dgm:pt>
    <dgm:pt modelId="{A05E4B38-F52B-4092-A05C-6E9876515B1F}">
      <dgm:prSet custT="1"/>
      <dgm:spPr/>
      <dgm:t>
        <a:bodyPr/>
        <a:lstStyle/>
        <a:p>
          <a:r>
            <a:rPr lang="en-GB" sz="1600" dirty="0">
              <a:solidFill>
                <a:schemeClr val="accent6"/>
              </a:solidFill>
            </a:rPr>
            <a:t>L12: How successful were the Oslo Accords?</a:t>
          </a:r>
          <a:endParaRPr lang="en-US" sz="1600" dirty="0">
            <a:solidFill>
              <a:schemeClr val="accent6"/>
            </a:solidFill>
          </a:endParaRPr>
        </a:p>
      </dgm:t>
    </dgm:pt>
    <dgm:pt modelId="{5FA458FF-AFBF-4A07-A411-AAC7BAFEC696}" type="parTrans" cxnId="{AEA49361-BF94-4D55-B496-4899475BF45A}">
      <dgm:prSet/>
      <dgm:spPr/>
      <dgm:t>
        <a:bodyPr/>
        <a:lstStyle/>
        <a:p>
          <a:endParaRPr lang="en-US" sz="2000"/>
        </a:p>
      </dgm:t>
    </dgm:pt>
    <dgm:pt modelId="{3604C549-B38A-4FDA-AB66-1EC41C3DB327}" type="sibTrans" cxnId="{AEA49361-BF94-4D55-B496-4899475BF45A}">
      <dgm:prSet/>
      <dgm:spPr/>
      <dgm:t>
        <a:bodyPr/>
        <a:lstStyle/>
        <a:p>
          <a:endParaRPr lang="en-US" sz="2000"/>
        </a:p>
      </dgm:t>
    </dgm:pt>
    <dgm:pt modelId="{FEC85CA6-D52D-4A31-96CE-AF9865979185}">
      <dgm:prSet custT="1"/>
      <dgm:spPr/>
      <dgm:t>
        <a:bodyPr/>
        <a:lstStyle/>
        <a:p>
          <a:r>
            <a:rPr lang="en-GB" sz="1600" dirty="0">
              <a:solidFill>
                <a:schemeClr val="accent4"/>
              </a:solidFill>
            </a:rPr>
            <a:t>L13: What were the consequences of the Second Intifada for Palestine-Israel?</a:t>
          </a:r>
          <a:endParaRPr lang="en-US" sz="1600" dirty="0">
            <a:solidFill>
              <a:schemeClr val="accent4"/>
            </a:solidFill>
          </a:endParaRPr>
        </a:p>
      </dgm:t>
    </dgm:pt>
    <dgm:pt modelId="{38DC6F43-9F8E-43B7-A2C0-CE5E9989A52B}" type="parTrans" cxnId="{9E6AAB38-7B28-48FD-A5C0-3C9BCE4C7C02}">
      <dgm:prSet/>
      <dgm:spPr/>
      <dgm:t>
        <a:bodyPr/>
        <a:lstStyle/>
        <a:p>
          <a:endParaRPr lang="en-US" sz="2000"/>
        </a:p>
      </dgm:t>
    </dgm:pt>
    <dgm:pt modelId="{A56AC816-A24D-4EAF-9569-1A5A09C149DE}" type="sibTrans" cxnId="{9E6AAB38-7B28-48FD-A5C0-3C9BCE4C7C02}">
      <dgm:prSet/>
      <dgm:spPr/>
      <dgm:t>
        <a:bodyPr/>
        <a:lstStyle/>
        <a:p>
          <a:endParaRPr lang="en-US" sz="2000"/>
        </a:p>
      </dgm:t>
    </dgm:pt>
    <dgm:pt modelId="{11279779-7FFB-9E45-88D5-949E1A923345}" type="pres">
      <dgm:prSet presAssocID="{6F52BCC0-F7DA-45A1-B058-8EF0481EED50}" presName="compositeShape" presStyleCnt="0">
        <dgm:presLayoutVars>
          <dgm:chMax val="7"/>
          <dgm:dir/>
          <dgm:resizeHandles val="exact"/>
        </dgm:presLayoutVars>
      </dgm:prSet>
      <dgm:spPr/>
    </dgm:pt>
    <dgm:pt modelId="{793B1B54-ED28-8041-A248-FCD5FDD07E39}" type="pres">
      <dgm:prSet presAssocID="{8D0FD2C7-AB72-4ECD-91F3-B20869A30997}" presName="circ1" presStyleLbl="vennNode1" presStyleIdx="0" presStyleCnt="6"/>
      <dgm:spPr/>
    </dgm:pt>
    <dgm:pt modelId="{CE0E8011-8973-724A-AC01-ED53D6841130}" type="pres">
      <dgm:prSet presAssocID="{8D0FD2C7-AB72-4ECD-91F3-B20869A309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9CA218-8D57-C545-A7CE-2C02335DBF05}" type="pres">
      <dgm:prSet presAssocID="{541C7FEE-E3D1-4271-876C-1F50E0380C4B}" presName="circ2" presStyleLbl="vennNode1" presStyleIdx="1" presStyleCnt="6"/>
      <dgm:spPr/>
    </dgm:pt>
    <dgm:pt modelId="{40CEB215-497A-074E-B87B-5BA80E51241F}" type="pres">
      <dgm:prSet presAssocID="{541C7FEE-E3D1-4271-876C-1F50E0380C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73E4AB-7A13-F241-815C-5E30E188ED00}" type="pres">
      <dgm:prSet presAssocID="{181D3A6B-4933-4B81-9077-FB5DBCEFD049}" presName="circ3" presStyleLbl="vennNode1" presStyleIdx="2" presStyleCnt="6"/>
      <dgm:spPr/>
    </dgm:pt>
    <dgm:pt modelId="{54AC465C-4A7F-7043-87BB-2A737D45BE56}" type="pres">
      <dgm:prSet presAssocID="{181D3A6B-4933-4B81-9077-FB5DBCEFD0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7EAE48D-A2CE-6B4C-97F1-2A036A323C1B}" type="pres">
      <dgm:prSet presAssocID="{1B756DB5-F6FD-448F-99B3-029A0C439E7C}" presName="circ4" presStyleLbl="vennNode1" presStyleIdx="3" presStyleCnt="6"/>
      <dgm:spPr/>
    </dgm:pt>
    <dgm:pt modelId="{FDB11B7B-5367-544D-8052-C3C64BE64E92}" type="pres">
      <dgm:prSet presAssocID="{1B756DB5-F6FD-448F-99B3-029A0C439E7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DBF6FA-67BF-6D48-9B8B-913150B53CB3}" type="pres">
      <dgm:prSet presAssocID="{A05E4B38-F52B-4092-A05C-6E9876515B1F}" presName="circ5" presStyleLbl="vennNode1" presStyleIdx="4" presStyleCnt="6"/>
      <dgm:spPr/>
    </dgm:pt>
    <dgm:pt modelId="{9179FDE6-CCEA-014F-B311-B43464694DEC}" type="pres">
      <dgm:prSet presAssocID="{A05E4B38-F52B-4092-A05C-6E9876515B1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2F7F28-62E6-F240-87A9-380AB61E387C}" type="pres">
      <dgm:prSet presAssocID="{FEC85CA6-D52D-4A31-96CE-AF9865979185}" presName="circ6" presStyleLbl="vennNode1" presStyleIdx="5" presStyleCnt="6"/>
      <dgm:spPr/>
    </dgm:pt>
    <dgm:pt modelId="{E517163D-C532-0940-BEA5-7B6AEECAA446}" type="pres">
      <dgm:prSet presAssocID="{FEC85CA6-D52D-4A31-96CE-AF986597918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1F782E-4EA1-DB45-9282-58E6DD7CAF4A}" type="presOf" srcId="{1B756DB5-F6FD-448F-99B3-029A0C439E7C}" destId="{FDB11B7B-5367-544D-8052-C3C64BE64E92}" srcOrd="0" destOrd="0" presId="urn:microsoft.com/office/officeart/2005/8/layout/venn1"/>
    <dgm:cxn modelId="{8B26D92F-FBFE-BC46-AC12-9F0055151D1E}" type="presOf" srcId="{181D3A6B-4933-4B81-9077-FB5DBCEFD049}" destId="{54AC465C-4A7F-7043-87BB-2A737D45BE56}" srcOrd="0" destOrd="0" presId="urn:microsoft.com/office/officeart/2005/8/layout/venn1"/>
    <dgm:cxn modelId="{D9850033-ED89-4886-8BEB-ACA2D7EDF59B}" srcId="{6F52BCC0-F7DA-45A1-B058-8EF0481EED50}" destId="{1B756DB5-F6FD-448F-99B3-029A0C439E7C}" srcOrd="3" destOrd="0" parTransId="{16024A27-82B6-4DDB-BA66-579CB76CA9A2}" sibTransId="{A9914325-0E9A-4F07-BE8D-D7CD7E1CD461}"/>
    <dgm:cxn modelId="{9E6AAB38-7B28-48FD-A5C0-3C9BCE4C7C02}" srcId="{6F52BCC0-F7DA-45A1-B058-8EF0481EED50}" destId="{FEC85CA6-D52D-4A31-96CE-AF9865979185}" srcOrd="5" destOrd="0" parTransId="{38DC6F43-9F8E-43B7-A2C0-CE5E9989A52B}" sibTransId="{A56AC816-A24D-4EAF-9569-1A5A09C149DE}"/>
    <dgm:cxn modelId="{AEA49361-BF94-4D55-B496-4899475BF45A}" srcId="{6F52BCC0-F7DA-45A1-B058-8EF0481EED50}" destId="{A05E4B38-F52B-4092-A05C-6E9876515B1F}" srcOrd="4" destOrd="0" parTransId="{5FA458FF-AFBF-4A07-A411-AAC7BAFEC696}" sibTransId="{3604C549-B38A-4FDA-AB66-1EC41C3DB327}"/>
    <dgm:cxn modelId="{B6451C6D-91C6-46E7-ADB9-0BDD87F8ACC2}" srcId="{6F52BCC0-F7DA-45A1-B058-8EF0481EED50}" destId="{541C7FEE-E3D1-4271-876C-1F50E0380C4B}" srcOrd="1" destOrd="0" parTransId="{AF1A9429-3B01-4C10-B204-946EC697134F}" sibTransId="{DA320C16-B208-4782-8155-CEB3748BE814}"/>
    <dgm:cxn modelId="{322A3388-7081-0548-A91E-8F3395D2C884}" type="presOf" srcId="{8D0FD2C7-AB72-4ECD-91F3-B20869A30997}" destId="{CE0E8011-8973-724A-AC01-ED53D6841130}" srcOrd="0" destOrd="0" presId="urn:microsoft.com/office/officeart/2005/8/layout/venn1"/>
    <dgm:cxn modelId="{DBD63889-36AA-4F93-8389-CD5B7664D07D}" srcId="{6F52BCC0-F7DA-45A1-B058-8EF0481EED50}" destId="{181D3A6B-4933-4B81-9077-FB5DBCEFD049}" srcOrd="2" destOrd="0" parTransId="{7FF0C863-C50B-4434-B129-3134E2D5B9B2}" sibTransId="{4AFD7E89-7425-47B4-8A9B-887A3F362B8D}"/>
    <dgm:cxn modelId="{9AB29A8E-D4A1-8049-B3DD-A4DFD145A1F2}" type="presOf" srcId="{A05E4B38-F52B-4092-A05C-6E9876515B1F}" destId="{9179FDE6-CCEA-014F-B311-B43464694DEC}" srcOrd="0" destOrd="0" presId="urn:microsoft.com/office/officeart/2005/8/layout/venn1"/>
    <dgm:cxn modelId="{99DC36A3-3382-4250-B448-F5F686C96E00}" srcId="{6F52BCC0-F7DA-45A1-B058-8EF0481EED50}" destId="{8D0FD2C7-AB72-4ECD-91F3-B20869A30997}" srcOrd="0" destOrd="0" parTransId="{343392B7-C90B-4B83-9A3B-F2053DC2C2EE}" sibTransId="{1DC08F9E-2A99-4BCB-8E2E-FAD793F68E6C}"/>
    <dgm:cxn modelId="{DEA8F7BB-E009-B240-A8D3-C14B2E28CD81}" type="presOf" srcId="{541C7FEE-E3D1-4271-876C-1F50E0380C4B}" destId="{40CEB215-497A-074E-B87B-5BA80E51241F}" srcOrd="0" destOrd="0" presId="urn:microsoft.com/office/officeart/2005/8/layout/venn1"/>
    <dgm:cxn modelId="{879892FC-7863-DF4D-91AC-88F59FE745C3}" type="presOf" srcId="{6F52BCC0-F7DA-45A1-B058-8EF0481EED50}" destId="{11279779-7FFB-9E45-88D5-949E1A923345}" srcOrd="0" destOrd="0" presId="urn:microsoft.com/office/officeart/2005/8/layout/venn1"/>
    <dgm:cxn modelId="{E43B15FF-AFB3-534A-B66E-D9775D30C911}" type="presOf" srcId="{FEC85CA6-D52D-4A31-96CE-AF9865979185}" destId="{E517163D-C532-0940-BEA5-7B6AEECAA446}" srcOrd="0" destOrd="0" presId="urn:microsoft.com/office/officeart/2005/8/layout/venn1"/>
    <dgm:cxn modelId="{E249A3AA-6953-BC4A-B7D2-761B3B02AD35}" type="presParOf" srcId="{11279779-7FFB-9E45-88D5-949E1A923345}" destId="{793B1B54-ED28-8041-A248-FCD5FDD07E39}" srcOrd="0" destOrd="0" presId="urn:microsoft.com/office/officeart/2005/8/layout/venn1"/>
    <dgm:cxn modelId="{519E7610-BD8B-9346-9D2B-22DE05A88E79}" type="presParOf" srcId="{11279779-7FFB-9E45-88D5-949E1A923345}" destId="{CE0E8011-8973-724A-AC01-ED53D6841130}" srcOrd="1" destOrd="0" presId="urn:microsoft.com/office/officeart/2005/8/layout/venn1"/>
    <dgm:cxn modelId="{47492402-5371-A643-98CD-6A5B75CC307B}" type="presParOf" srcId="{11279779-7FFB-9E45-88D5-949E1A923345}" destId="{2C9CA218-8D57-C545-A7CE-2C02335DBF05}" srcOrd="2" destOrd="0" presId="urn:microsoft.com/office/officeart/2005/8/layout/venn1"/>
    <dgm:cxn modelId="{52471F39-2B61-924C-BF6F-824F8769E087}" type="presParOf" srcId="{11279779-7FFB-9E45-88D5-949E1A923345}" destId="{40CEB215-497A-074E-B87B-5BA80E51241F}" srcOrd="3" destOrd="0" presId="urn:microsoft.com/office/officeart/2005/8/layout/venn1"/>
    <dgm:cxn modelId="{8BE9D107-BC3E-984B-BCE0-7352DEF2009F}" type="presParOf" srcId="{11279779-7FFB-9E45-88D5-949E1A923345}" destId="{2C73E4AB-7A13-F241-815C-5E30E188ED00}" srcOrd="4" destOrd="0" presId="urn:microsoft.com/office/officeart/2005/8/layout/venn1"/>
    <dgm:cxn modelId="{F2554AAF-0933-F441-8454-AD601A8F4AFC}" type="presParOf" srcId="{11279779-7FFB-9E45-88D5-949E1A923345}" destId="{54AC465C-4A7F-7043-87BB-2A737D45BE56}" srcOrd="5" destOrd="0" presId="urn:microsoft.com/office/officeart/2005/8/layout/venn1"/>
    <dgm:cxn modelId="{098E248D-5128-DE4B-8235-94131C8304F3}" type="presParOf" srcId="{11279779-7FFB-9E45-88D5-949E1A923345}" destId="{E7EAE48D-A2CE-6B4C-97F1-2A036A323C1B}" srcOrd="6" destOrd="0" presId="urn:microsoft.com/office/officeart/2005/8/layout/venn1"/>
    <dgm:cxn modelId="{2FEB8C29-7FA2-F643-B215-8C2531BA1F59}" type="presParOf" srcId="{11279779-7FFB-9E45-88D5-949E1A923345}" destId="{FDB11B7B-5367-544D-8052-C3C64BE64E92}" srcOrd="7" destOrd="0" presId="urn:microsoft.com/office/officeart/2005/8/layout/venn1"/>
    <dgm:cxn modelId="{A67DC6FB-7496-E84D-8363-014DCA88033D}" type="presParOf" srcId="{11279779-7FFB-9E45-88D5-949E1A923345}" destId="{50DBF6FA-67BF-6D48-9B8B-913150B53CB3}" srcOrd="8" destOrd="0" presId="urn:microsoft.com/office/officeart/2005/8/layout/venn1"/>
    <dgm:cxn modelId="{67B59F4B-8A79-584E-8314-629ED1212C41}" type="presParOf" srcId="{11279779-7FFB-9E45-88D5-949E1A923345}" destId="{9179FDE6-CCEA-014F-B311-B43464694DEC}" srcOrd="9" destOrd="0" presId="urn:microsoft.com/office/officeart/2005/8/layout/venn1"/>
    <dgm:cxn modelId="{0AFCF6F1-A8EF-D243-8E1E-982A4A9406D1}" type="presParOf" srcId="{11279779-7FFB-9E45-88D5-949E1A923345}" destId="{7E2F7F28-62E6-F240-87A9-380AB61E387C}" srcOrd="10" destOrd="0" presId="urn:microsoft.com/office/officeart/2005/8/layout/venn1"/>
    <dgm:cxn modelId="{A2C05D4A-6BFB-9148-A9C2-06537B922DDE}" type="presParOf" srcId="{11279779-7FFB-9E45-88D5-949E1A923345}" destId="{E517163D-C532-0940-BEA5-7B6AEECAA446}" srcOrd="11" destOrd="0" presId="urn:microsoft.com/office/officeart/2005/8/layout/venn1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34976-AFCA-114E-B1BB-A8E71D0FE5C6}">
      <dsp:nvSpPr>
        <dsp:cNvPr id="0" name=""/>
        <dsp:cNvSpPr/>
      </dsp:nvSpPr>
      <dsp:spPr>
        <a:xfrm>
          <a:off x="0" y="2531998"/>
          <a:ext cx="970976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600A5-A0C9-FA4A-AE5C-2059DEC407E8}">
      <dsp:nvSpPr>
        <dsp:cNvPr id="0" name=""/>
        <dsp:cNvSpPr/>
      </dsp:nvSpPr>
      <dsp:spPr>
        <a:xfrm rot="8100000">
          <a:off x="78812" y="583526"/>
          <a:ext cx="372401" cy="372401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C2C47-C88B-1249-BFD2-D18CCC2E7255}">
      <dsp:nvSpPr>
        <dsp:cNvPr id="0" name=""/>
        <dsp:cNvSpPr/>
      </dsp:nvSpPr>
      <dsp:spPr>
        <a:xfrm>
          <a:off x="120183" y="624897"/>
          <a:ext cx="289660" cy="2896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1501A-0729-EF40-A478-8BB1AC42EA74}">
      <dsp:nvSpPr>
        <dsp:cNvPr id="0" name=""/>
        <dsp:cNvSpPr/>
      </dsp:nvSpPr>
      <dsp:spPr>
        <a:xfrm>
          <a:off x="528341" y="1017613"/>
          <a:ext cx="2694203" cy="149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Yitzhak Rabin </a:t>
          </a:r>
          <a:r>
            <a:rPr lang="en-US" sz="1600" kern="1200" dirty="0">
              <a:solidFill>
                <a:schemeClr val="accent1"/>
              </a:solidFill>
            </a:rPr>
            <a:t>– What can you remember about Rabin from last lesson? Rabin was assassinated by an extremist in 1995 for his role in the Oslo Accords</a:t>
          </a:r>
        </a:p>
      </dsp:txBody>
      <dsp:txXfrm>
        <a:off x="528341" y="1017613"/>
        <a:ext cx="2694203" cy="1498942"/>
      </dsp:txXfrm>
    </dsp:sp>
    <dsp:sp modelId="{064CF456-A9A2-E04F-8336-AD61C5F12B5D}">
      <dsp:nvSpPr>
        <dsp:cNvPr id="0" name=""/>
        <dsp:cNvSpPr/>
      </dsp:nvSpPr>
      <dsp:spPr>
        <a:xfrm>
          <a:off x="528341" y="490958"/>
          <a:ext cx="2694203" cy="52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1992–1995</a:t>
          </a:r>
        </a:p>
      </dsp:txBody>
      <dsp:txXfrm>
        <a:off x="528341" y="490958"/>
        <a:ext cx="2694203" cy="526655"/>
      </dsp:txXfrm>
    </dsp:sp>
    <dsp:sp modelId="{AF1D5827-A66D-8E42-AB80-F0814B387A1F}">
      <dsp:nvSpPr>
        <dsp:cNvPr id="0" name=""/>
        <dsp:cNvSpPr/>
      </dsp:nvSpPr>
      <dsp:spPr>
        <a:xfrm>
          <a:off x="265013" y="1033055"/>
          <a:ext cx="0" cy="149894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96827-FC55-2F42-8F1C-C140C9440411}">
      <dsp:nvSpPr>
        <dsp:cNvPr id="0" name=""/>
        <dsp:cNvSpPr/>
      </dsp:nvSpPr>
      <dsp:spPr>
        <a:xfrm>
          <a:off x="217614" y="2484598"/>
          <a:ext cx="94798" cy="947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52AF2-B564-D84B-8A08-EF7198F18ED6}">
      <dsp:nvSpPr>
        <dsp:cNvPr id="0" name=""/>
        <dsp:cNvSpPr/>
      </dsp:nvSpPr>
      <dsp:spPr>
        <a:xfrm rot="18900000">
          <a:off x="1693903" y="4108067"/>
          <a:ext cx="372401" cy="372401"/>
        </a:xfrm>
        <a:prstGeom prst="teardrop">
          <a:avLst>
            <a:gd name="adj" fmla="val 115000"/>
          </a:avLst>
        </a:prstGeom>
        <a:solidFill>
          <a:schemeClr val="accent2">
            <a:hueOff val="-220674"/>
            <a:satOff val="1055"/>
            <a:lumOff val="1471"/>
            <a:alphaOff val="0"/>
          </a:schemeClr>
        </a:solidFill>
        <a:ln w="12700" cap="flat" cmpd="sng" algn="ctr">
          <a:solidFill>
            <a:schemeClr val="accent2">
              <a:hueOff val="-220674"/>
              <a:satOff val="1055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99B8B-9C4E-8F48-9816-8F9A0DE969D1}">
      <dsp:nvSpPr>
        <dsp:cNvPr id="0" name=""/>
        <dsp:cNvSpPr/>
      </dsp:nvSpPr>
      <dsp:spPr>
        <a:xfrm>
          <a:off x="1735274" y="4149438"/>
          <a:ext cx="289660" cy="2896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6F6F6-98A7-9F4F-91F0-12101A1568FE}">
      <dsp:nvSpPr>
        <dsp:cNvPr id="0" name=""/>
        <dsp:cNvSpPr/>
      </dsp:nvSpPr>
      <dsp:spPr>
        <a:xfrm>
          <a:off x="2143432" y="2531998"/>
          <a:ext cx="2694203" cy="149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Shimon Peres</a:t>
          </a:r>
        </a:p>
      </dsp:txBody>
      <dsp:txXfrm>
        <a:off x="2143432" y="2531998"/>
        <a:ext cx="2694203" cy="1498942"/>
      </dsp:txXfrm>
    </dsp:sp>
    <dsp:sp modelId="{75319323-BDA9-D54F-9F6F-21DB241EB9B9}">
      <dsp:nvSpPr>
        <dsp:cNvPr id="0" name=""/>
        <dsp:cNvSpPr/>
      </dsp:nvSpPr>
      <dsp:spPr>
        <a:xfrm>
          <a:off x="2143432" y="4030940"/>
          <a:ext cx="2694203" cy="52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1996</a:t>
          </a:r>
        </a:p>
      </dsp:txBody>
      <dsp:txXfrm>
        <a:off x="2143432" y="4030940"/>
        <a:ext cx="2694203" cy="526655"/>
      </dsp:txXfrm>
    </dsp:sp>
    <dsp:sp modelId="{9DD1F8FC-2154-154B-8F40-3FCB23FA8808}">
      <dsp:nvSpPr>
        <dsp:cNvPr id="0" name=""/>
        <dsp:cNvSpPr/>
      </dsp:nvSpPr>
      <dsp:spPr>
        <a:xfrm>
          <a:off x="1880104" y="2531998"/>
          <a:ext cx="0" cy="1498942"/>
        </a:xfrm>
        <a:prstGeom prst="line">
          <a:avLst/>
        </a:prstGeom>
        <a:noFill/>
        <a:ln w="12700" cap="flat" cmpd="sng" algn="ctr">
          <a:solidFill>
            <a:schemeClr val="accent2">
              <a:hueOff val="-220674"/>
              <a:satOff val="1055"/>
              <a:lumOff val="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BF88D-8DD3-8445-AAF2-0374624396E2}">
      <dsp:nvSpPr>
        <dsp:cNvPr id="0" name=""/>
        <dsp:cNvSpPr/>
      </dsp:nvSpPr>
      <dsp:spPr>
        <a:xfrm>
          <a:off x="1832705" y="2484598"/>
          <a:ext cx="94798" cy="94798"/>
        </a:xfrm>
        <a:prstGeom prst="ellipse">
          <a:avLst/>
        </a:prstGeom>
        <a:solidFill>
          <a:schemeClr val="accent2">
            <a:hueOff val="-220674"/>
            <a:satOff val="1055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CC861-80E8-C24A-B37E-F3D57F3ACDED}">
      <dsp:nvSpPr>
        <dsp:cNvPr id="0" name=""/>
        <dsp:cNvSpPr/>
      </dsp:nvSpPr>
      <dsp:spPr>
        <a:xfrm rot="8100000">
          <a:off x="3308994" y="583526"/>
          <a:ext cx="372401" cy="372401"/>
        </a:xfrm>
        <a:prstGeom prst="teardrop">
          <a:avLst>
            <a:gd name="adj" fmla="val 115000"/>
          </a:avLst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2700" cap="flat" cmpd="sng" algn="ctr">
          <a:solidFill>
            <a:schemeClr val="accent2">
              <a:hueOff val="-441348"/>
              <a:satOff val="2109"/>
              <a:lumOff val="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4C30A-DD18-FF47-98C7-E39900486AE6}">
      <dsp:nvSpPr>
        <dsp:cNvPr id="0" name=""/>
        <dsp:cNvSpPr/>
      </dsp:nvSpPr>
      <dsp:spPr>
        <a:xfrm>
          <a:off x="3350365" y="624897"/>
          <a:ext cx="289660" cy="2896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7A3E2-66C2-A04A-B6B3-8DCCCBF5FA05}">
      <dsp:nvSpPr>
        <dsp:cNvPr id="0" name=""/>
        <dsp:cNvSpPr/>
      </dsp:nvSpPr>
      <dsp:spPr>
        <a:xfrm>
          <a:off x="3758523" y="1033055"/>
          <a:ext cx="2694203" cy="149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Benjamin Netanyahu</a:t>
          </a:r>
        </a:p>
      </dsp:txBody>
      <dsp:txXfrm>
        <a:off x="3758523" y="1033055"/>
        <a:ext cx="2694203" cy="1498942"/>
      </dsp:txXfrm>
    </dsp:sp>
    <dsp:sp modelId="{A0831396-939B-684C-A62D-57271954420C}">
      <dsp:nvSpPr>
        <dsp:cNvPr id="0" name=""/>
        <dsp:cNvSpPr/>
      </dsp:nvSpPr>
      <dsp:spPr>
        <a:xfrm>
          <a:off x="3758523" y="506399"/>
          <a:ext cx="2694203" cy="52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1996–1999</a:t>
          </a:r>
        </a:p>
      </dsp:txBody>
      <dsp:txXfrm>
        <a:off x="3758523" y="506399"/>
        <a:ext cx="2694203" cy="526655"/>
      </dsp:txXfrm>
    </dsp:sp>
    <dsp:sp modelId="{7E219EC6-6361-4D4D-8BB4-01AD95B3FD0C}">
      <dsp:nvSpPr>
        <dsp:cNvPr id="0" name=""/>
        <dsp:cNvSpPr/>
      </dsp:nvSpPr>
      <dsp:spPr>
        <a:xfrm>
          <a:off x="3495195" y="1033055"/>
          <a:ext cx="0" cy="1498942"/>
        </a:xfrm>
        <a:prstGeom prst="line">
          <a:avLst/>
        </a:prstGeom>
        <a:noFill/>
        <a:ln w="12700" cap="flat" cmpd="sng" algn="ctr">
          <a:solidFill>
            <a:schemeClr val="accent2">
              <a:hueOff val="-441348"/>
              <a:satOff val="2109"/>
              <a:lumOff val="294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3C2CC-A99D-3245-9046-AED3622FDB19}">
      <dsp:nvSpPr>
        <dsp:cNvPr id="0" name=""/>
        <dsp:cNvSpPr/>
      </dsp:nvSpPr>
      <dsp:spPr>
        <a:xfrm>
          <a:off x="3447796" y="2484598"/>
          <a:ext cx="94798" cy="94798"/>
        </a:xfrm>
        <a:prstGeom prst="ellipse">
          <a:avLst/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7C4DA-8196-E843-A69D-7E938687F14E}">
      <dsp:nvSpPr>
        <dsp:cNvPr id="0" name=""/>
        <dsp:cNvSpPr/>
      </dsp:nvSpPr>
      <dsp:spPr>
        <a:xfrm rot="18900000">
          <a:off x="4924086" y="4108067"/>
          <a:ext cx="372401" cy="372401"/>
        </a:xfrm>
        <a:prstGeom prst="teardrop">
          <a:avLst>
            <a:gd name="adj" fmla="val 115000"/>
          </a:avLst>
        </a:prstGeom>
        <a:solidFill>
          <a:schemeClr val="accent2">
            <a:hueOff val="-662022"/>
            <a:satOff val="3164"/>
            <a:lumOff val="4412"/>
            <a:alphaOff val="0"/>
          </a:schemeClr>
        </a:solidFill>
        <a:ln w="12700" cap="flat" cmpd="sng" algn="ctr">
          <a:solidFill>
            <a:schemeClr val="accent2">
              <a:hueOff val="-662022"/>
              <a:satOff val="3164"/>
              <a:lumOff val="4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E1656-8E9A-7F44-A5BE-CCC431FCDF1C}">
      <dsp:nvSpPr>
        <dsp:cNvPr id="0" name=""/>
        <dsp:cNvSpPr/>
      </dsp:nvSpPr>
      <dsp:spPr>
        <a:xfrm>
          <a:off x="4965456" y="4149438"/>
          <a:ext cx="289660" cy="2896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3C713-9806-4045-9260-705D1232ECCE}">
      <dsp:nvSpPr>
        <dsp:cNvPr id="0" name=""/>
        <dsp:cNvSpPr/>
      </dsp:nvSpPr>
      <dsp:spPr>
        <a:xfrm>
          <a:off x="5373614" y="2531998"/>
          <a:ext cx="2694203" cy="149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Ehud Barak </a:t>
          </a:r>
          <a:r>
            <a:rPr lang="en-US" sz="1600" kern="1200" dirty="0">
              <a:solidFill>
                <a:schemeClr val="accent1"/>
              </a:solidFill>
            </a:rPr>
            <a:t>– Barak joined Yasser Arafat and Bill Clinton for the 2000 Camp David Summit, which ultimately failed</a:t>
          </a:r>
          <a:endParaRPr lang="en-US" sz="1600" kern="1200" dirty="0"/>
        </a:p>
      </dsp:txBody>
      <dsp:txXfrm>
        <a:off x="5373614" y="2531998"/>
        <a:ext cx="2694203" cy="1498942"/>
      </dsp:txXfrm>
    </dsp:sp>
    <dsp:sp modelId="{3C72B005-2C8D-2F45-9C91-AF357163D3F2}">
      <dsp:nvSpPr>
        <dsp:cNvPr id="0" name=""/>
        <dsp:cNvSpPr/>
      </dsp:nvSpPr>
      <dsp:spPr>
        <a:xfrm>
          <a:off x="5373614" y="4030940"/>
          <a:ext cx="2694203" cy="52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1999–2001</a:t>
          </a:r>
        </a:p>
      </dsp:txBody>
      <dsp:txXfrm>
        <a:off x="5373614" y="4030940"/>
        <a:ext cx="2694203" cy="526655"/>
      </dsp:txXfrm>
    </dsp:sp>
    <dsp:sp modelId="{F9AE07E9-B700-B24A-92C3-9CC975A34699}">
      <dsp:nvSpPr>
        <dsp:cNvPr id="0" name=""/>
        <dsp:cNvSpPr/>
      </dsp:nvSpPr>
      <dsp:spPr>
        <a:xfrm>
          <a:off x="5110286" y="2531998"/>
          <a:ext cx="0" cy="1498942"/>
        </a:xfrm>
        <a:prstGeom prst="line">
          <a:avLst/>
        </a:prstGeom>
        <a:noFill/>
        <a:ln w="12700" cap="flat" cmpd="sng" algn="ctr">
          <a:solidFill>
            <a:schemeClr val="accent2">
              <a:hueOff val="-662022"/>
              <a:satOff val="3164"/>
              <a:lumOff val="4412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3EAEE-17C8-7C41-BB49-AB9F0414AFCF}">
      <dsp:nvSpPr>
        <dsp:cNvPr id="0" name=""/>
        <dsp:cNvSpPr/>
      </dsp:nvSpPr>
      <dsp:spPr>
        <a:xfrm>
          <a:off x="5062887" y="2484598"/>
          <a:ext cx="94798" cy="94798"/>
        </a:xfrm>
        <a:prstGeom prst="ellipse">
          <a:avLst/>
        </a:prstGeom>
        <a:solidFill>
          <a:schemeClr val="accent2">
            <a:hueOff val="-662022"/>
            <a:satOff val="3164"/>
            <a:lumOff val="441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BF0B9-8681-654F-8847-85CF5713DD55}">
      <dsp:nvSpPr>
        <dsp:cNvPr id="0" name=""/>
        <dsp:cNvSpPr/>
      </dsp:nvSpPr>
      <dsp:spPr>
        <a:xfrm rot="8100000">
          <a:off x="6539177" y="583526"/>
          <a:ext cx="372401" cy="372401"/>
        </a:xfrm>
        <a:prstGeom prst="teardrop">
          <a:avLst>
            <a:gd name="adj" fmla="val 115000"/>
          </a:avLst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96D9-F502-6946-89A6-1CEBD1D563F1}">
      <dsp:nvSpPr>
        <dsp:cNvPr id="0" name=""/>
        <dsp:cNvSpPr/>
      </dsp:nvSpPr>
      <dsp:spPr>
        <a:xfrm>
          <a:off x="6580547" y="624897"/>
          <a:ext cx="289660" cy="2896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854AB-A1CD-2941-AF05-9055358A4C6E}">
      <dsp:nvSpPr>
        <dsp:cNvPr id="0" name=""/>
        <dsp:cNvSpPr/>
      </dsp:nvSpPr>
      <dsp:spPr>
        <a:xfrm>
          <a:off x="6988705" y="1033055"/>
          <a:ext cx="2694203" cy="149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Ariel Sharon </a:t>
          </a:r>
          <a:r>
            <a:rPr lang="en-US" sz="1500" kern="1200" dirty="0">
              <a:solidFill>
                <a:schemeClr val="accent1"/>
              </a:solidFill>
            </a:rPr>
            <a:t>– visited the Al-Aqsa compound in September 2000, sparking the Second Intifada</a:t>
          </a:r>
          <a:endParaRPr lang="en-US" sz="1500" kern="1200" dirty="0"/>
        </a:p>
      </dsp:txBody>
      <dsp:txXfrm>
        <a:off x="6988705" y="1033055"/>
        <a:ext cx="2694203" cy="1498942"/>
      </dsp:txXfrm>
    </dsp:sp>
    <dsp:sp modelId="{26B7584A-0B8E-914E-80B8-AE9BAF3834F3}">
      <dsp:nvSpPr>
        <dsp:cNvPr id="0" name=""/>
        <dsp:cNvSpPr/>
      </dsp:nvSpPr>
      <dsp:spPr>
        <a:xfrm>
          <a:off x="6988705" y="506399"/>
          <a:ext cx="2694203" cy="52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2001–2006</a:t>
          </a:r>
        </a:p>
      </dsp:txBody>
      <dsp:txXfrm>
        <a:off x="6988705" y="506399"/>
        <a:ext cx="2694203" cy="526655"/>
      </dsp:txXfrm>
    </dsp:sp>
    <dsp:sp modelId="{F384A318-A9E7-FE4B-B99A-7662CFCF9EEF}">
      <dsp:nvSpPr>
        <dsp:cNvPr id="0" name=""/>
        <dsp:cNvSpPr/>
      </dsp:nvSpPr>
      <dsp:spPr>
        <a:xfrm>
          <a:off x="6725378" y="1033055"/>
          <a:ext cx="0" cy="1498942"/>
        </a:xfrm>
        <a:prstGeom prst="line">
          <a:avLst/>
        </a:prstGeom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9BFE7-A265-E444-A624-3B52003F94C3}">
      <dsp:nvSpPr>
        <dsp:cNvPr id="0" name=""/>
        <dsp:cNvSpPr/>
      </dsp:nvSpPr>
      <dsp:spPr>
        <a:xfrm>
          <a:off x="6677979" y="2484598"/>
          <a:ext cx="94798" cy="94798"/>
        </a:xfrm>
        <a:prstGeom prst="ellipse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F959E-CA8C-9B4C-BB8B-AFDB29C5D2B7}">
      <dsp:nvSpPr>
        <dsp:cNvPr id="0" name=""/>
        <dsp:cNvSpPr/>
      </dsp:nvSpPr>
      <dsp:spPr>
        <a:xfrm>
          <a:off x="0" y="20298"/>
          <a:ext cx="5754373" cy="26773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What was the most important cause of the Second Intifada? </a:t>
          </a:r>
          <a:endParaRPr lang="en-US" sz="3800" kern="1200" dirty="0"/>
        </a:p>
      </dsp:txBody>
      <dsp:txXfrm>
        <a:off x="130696" y="150994"/>
        <a:ext cx="5492981" cy="2415933"/>
      </dsp:txXfrm>
    </dsp:sp>
    <dsp:sp modelId="{7F9F3A8B-6CC2-8948-ABA8-234A128FB705}">
      <dsp:nvSpPr>
        <dsp:cNvPr id="0" name=""/>
        <dsp:cNvSpPr/>
      </dsp:nvSpPr>
      <dsp:spPr>
        <a:xfrm>
          <a:off x="0" y="2807063"/>
          <a:ext cx="5754373" cy="2677325"/>
        </a:xfrm>
        <a:prstGeom prst="round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Discuss this in your group. Be prepared to justify your answer to the rest of the class</a:t>
          </a:r>
          <a:endParaRPr lang="en-US" sz="3800" kern="1200" dirty="0"/>
        </a:p>
      </dsp:txBody>
      <dsp:txXfrm>
        <a:off x="130696" y="2937759"/>
        <a:ext cx="5492981" cy="2415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B1B54-ED28-8041-A248-FCD5FDD07E39}">
      <dsp:nvSpPr>
        <dsp:cNvPr id="0" name=""/>
        <dsp:cNvSpPr/>
      </dsp:nvSpPr>
      <dsp:spPr>
        <a:xfrm>
          <a:off x="2660098" y="936592"/>
          <a:ext cx="1254757" cy="12547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0E8011-8973-724A-AC01-ED53D6841130}">
      <dsp:nvSpPr>
        <dsp:cNvPr id="0" name=""/>
        <dsp:cNvSpPr/>
      </dsp:nvSpPr>
      <dsp:spPr>
        <a:xfrm>
          <a:off x="2503253" y="0"/>
          <a:ext cx="1568447" cy="854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L8: What happened in the 1950s?</a:t>
          </a:r>
          <a:endParaRPr lang="en-US" sz="1600" kern="1200" dirty="0">
            <a:solidFill>
              <a:schemeClr val="accent2"/>
            </a:solidFill>
          </a:endParaRPr>
        </a:p>
      </dsp:txBody>
      <dsp:txXfrm>
        <a:off x="2503253" y="0"/>
        <a:ext cx="1568447" cy="854407"/>
      </dsp:txXfrm>
    </dsp:sp>
    <dsp:sp modelId="{2C9CA218-8D57-C545-A7CE-2C02335DBF05}">
      <dsp:nvSpPr>
        <dsp:cNvPr id="0" name=""/>
        <dsp:cNvSpPr/>
      </dsp:nvSpPr>
      <dsp:spPr>
        <a:xfrm>
          <a:off x="3067372" y="1171758"/>
          <a:ext cx="1254757" cy="125475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CEB215-497A-074E-B87B-5BA80E51241F}">
      <dsp:nvSpPr>
        <dsp:cNvPr id="0" name=""/>
        <dsp:cNvSpPr/>
      </dsp:nvSpPr>
      <dsp:spPr>
        <a:xfrm>
          <a:off x="4415191" y="813720"/>
          <a:ext cx="1486365" cy="9357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3"/>
              </a:solidFill>
            </a:rPr>
            <a:t>L9: What were the consequences of the June 1967 War?</a:t>
          </a:r>
          <a:endParaRPr lang="en-US" sz="1600" kern="1200" dirty="0">
            <a:solidFill>
              <a:schemeClr val="accent3"/>
            </a:solidFill>
          </a:endParaRPr>
        </a:p>
      </dsp:txBody>
      <dsp:txXfrm>
        <a:off x="4415191" y="813720"/>
        <a:ext cx="1486365" cy="935779"/>
      </dsp:txXfrm>
    </dsp:sp>
    <dsp:sp modelId="{2C73E4AB-7A13-F241-815C-5E30E188ED00}">
      <dsp:nvSpPr>
        <dsp:cNvPr id="0" name=""/>
        <dsp:cNvSpPr/>
      </dsp:nvSpPr>
      <dsp:spPr>
        <a:xfrm>
          <a:off x="3067372" y="1642088"/>
          <a:ext cx="1254757" cy="125475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AC465C-4A7F-7043-87BB-2A737D45BE56}">
      <dsp:nvSpPr>
        <dsp:cNvPr id="0" name=""/>
        <dsp:cNvSpPr/>
      </dsp:nvSpPr>
      <dsp:spPr>
        <a:xfrm>
          <a:off x="4415191" y="2209252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/>
              </a:solidFill>
            </a:rPr>
            <a:t>L10: How did Palestinian nationalism change in the 1960s and 1970s?</a:t>
          </a:r>
          <a:endParaRPr lang="en-US" sz="1600" kern="1200" dirty="0">
            <a:solidFill>
              <a:schemeClr val="accent4"/>
            </a:solidFill>
          </a:endParaRPr>
        </a:p>
      </dsp:txBody>
      <dsp:txXfrm>
        <a:off x="4415191" y="2209252"/>
        <a:ext cx="1486365" cy="1045631"/>
      </dsp:txXfrm>
    </dsp:sp>
    <dsp:sp modelId="{E7EAE48D-A2CE-6B4C-97F1-2A036A323C1B}">
      <dsp:nvSpPr>
        <dsp:cNvPr id="0" name=""/>
        <dsp:cNvSpPr/>
      </dsp:nvSpPr>
      <dsp:spPr>
        <a:xfrm>
          <a:off x="2660098" y="1877661"/>
          <a:ext cx="1254757" cy="125475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B11B7B-5367-544D-8052-C3C64BE64E92}">
      <dsp:nvSpPr>
        <dsp:cNvPr id="0" name=""/>
        <dsp:cNvSpPr/>
      </dsp:nvSpPr>
      <dsp:spPr>
        <a:xfrm>
          <a:off x="2503253" y="3214197"/>
          <a:ext cx="1568447" cy="854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5"/>
              </a:solidFill>
            </a:rPr>
            <a:t>L11: What were the causes and consequences of the First Intifada?</a:t>
          </a:r>
          <a:endParaRPr lang="en-US" sz="1600" kern="1200" dirty="0">
            <a:solidFill>
              <a:schemeClr val="accent5"/>
            </a:solidFill>
          </a:endParaRPr>
        </a:p>
      </dsp:txBody>
      <dsp:txXfrm>
        <a:off x="2503253" y="3214197"/>
        <a:ext cx="1568447" cy="854407"/>
      </dsp:txXfrm>
    </dsp:sp>
    <dsp:sp modelId="{50DBF6FA-67BF-6D48-9B8B-913150B53CB3}">
      <dsp:nvSpPr>
        <dsp:cNvPr id="0" name=""/>
        <dsp:cNvSpPr/>
      </dsp:nvSpPr>
      <dsp:spPr>
        <a:xfrm>
          <a:off x="2252825" y="1642088"/>
          <a:ext cx="1254757" cy="125475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79FDE6-CCEA-014F-B311-B43464694DEC}">
      <dsp:nvSpPr>
        <dsp:cNvPr id="0" name=""/>
        <dsp:cNvSpPr/>
      </dsp:nvSpPr>
      <dsp:spPr>
        <a:xfrm>
          <a:off x="673398" y="2209252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/>
              </a:solidFill>
            </a:rPr>
            <a:t>L12: How successful were the Oslo Accords?</a:t>
          </a:r>
          <a:endParaRPr lang="en-US" sz="1600" kern="1200" dirty="0">
            <a:solidFill>
              <a:schemeClr val="accent6"/>
            </a:solidFill>
          </a:endParaRPr>
        </a:p>
      </dsp:txBody>
      <dsp:txXfrm>
        <a:off x="673398" y="2209252"/>
        <a:ext cx="1486365" cy="1045631"/>
      </dsp:txXfrm>
    </dsp:sp>
    <dsp:sp modelId="{7E2F7F28-62E6-F240-87A9-380AB61E387C}">
      <dsp:nvSpPr>
        <dsp:cNvPr id="0" name=""/>
        <dsp:cNvSpPr/>
      </dsp:nvSpPr>
      <dsp:spPr>
        <a:xfrm>
          <a:off x="2252825" y="1171758"/>
          <a:ext cx="1254757" cy="12547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17163D-C532-0940-BEA5-7B6AEECAA446}">
      <dsp:nvSpPr>
        <dsp:cNvPr id="0" name=""/>
        <dsp:cNvSpPr/>
      </dsp:nvSpPr>
      <dsp:spPr>
        <a:xfrm>
          <a:off x="673398" y="813720"/>
          <a:ext cx="1486365" cy="10456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/>
              </a:solidFill>
            </a:rPr>
            <a:t>L13: What were the consequences of the Second Intifada for Palestine-Israel?</a:t>
          </a:r>
          <a:endParaRPr lang="en-US" sz="1600" kern="1200" dirty="0">
            <a:solidFill>
              <a:schemeClr val="accent4"/>
            </a:solidFill>
          </a:endParaRPr>
        </a:p>
      </dsp:txBody>
      <dsp:txXfrm>
        <a:off x="673398" y="813720"/>
        <a:ext cx="1486365" cy="1045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37FFD-38BA-3C47-AEC6-AFCD80E47CC2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F0832-68F6-3C4E-BAD4-372725882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6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8AD7-D690-AF4F-B7CC-FFA89A1BA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2FB78-9E86-F542-9937-94D338475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8A9F-A74B-6D41-8ACB-269D2752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4619-BC98-8B43-A387-34B1EA9A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288A-8116-B84A-BDBB-46425EAE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7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194-BADB-D740-A2D0-D056D722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63BEC-54B0-7B47-B909-4BB5D8A1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B95B-407B-034B-8452-7E019EEF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7DD8-B70A-3944-A807-6B9667D2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5D3F-15D3-3246-BA9C-515C6B0D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0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CF6EA-798B-3F49-B12E-C90119C86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9B825-259B-124C-B9B9-F1E46534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108A6-8716-EC40-AEC3-1E97E92F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909-6F8C-204F-92DC-31DAB1F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8C6-6498-4545-8E23-1B9F2617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5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C65-D045-5B45-9D28-97E47692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0C3CC-7BE2-0B42-9F57-8715DB4B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12AA-9D1E-D840-8083-A73503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4086-5B42-8F42-8D85-12C11AC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85A9-E174-3446-B780-1CD2537B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3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541-3209-7644-8FBF-6DC9A827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6314-7062-F948-97EC-0F09872E2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481-1925-7044-AA66-4844266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FEF9-B0C5-3046-AAC3-453D937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4B7C-B2F4-3147-9A1F-89D6B38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322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252-1558-634B-9B69-DEB2159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0946-EC4C-9B41-BB19-56B97EAC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B82B-EC9C-034F-A6D6-B4C2FC5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80F1-A760-B944-AA2A-993C1F9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8544-BD81-0F49-89D6-7A086EFF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63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0925-6131-9643-8B51-D4F423EF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E7C-3071-BB45-BBE9-7C963DA3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BF17-C356-924E-BAF4-75EFE3D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2BC5-7E07-724A-8645-B6C5C208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FDDF-15BC-7443-ADBB-564EEE9A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117C-01C0-9C48-B866-5215D95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457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504-DF04-5945-97FE-11E529BF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807A-59F3-C242-9E64-3897B3BA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145-C06F-9041-8B09-07E3A06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0D453-8F84-C34D-9710-A599CD6D5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3AAF3-4E45-7C4C-8971-0007576BA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3A20-6E70-8947-A2C4-FC0167C8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C9B11-52A4-F149-87D1-30320B27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4E80-2840-354D-8B88-22859E91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2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4E14-1AC9-134E-A07B-6639ACBB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C254E-9C50-1E41-A9F9-35D6DC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6FBC-26AE-3D40-B25C-2449E94D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B2B3-AA67-2744-A46F-FE68EF4F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51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3988D-7ED3-3D48-AC32-364A0724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C7A9A-6528-5B45-BB07-1E461E06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2ACB-9BA0-534E-917A-435821AA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65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81E-7344-E340-B474-13F36A6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690D-1A10-3145-9AD0-D9609192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5E461-0BDF-2C46-9E48-7D4F423C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940E-1F97-D347-8023-3DB939BD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0843-F1FC-AD40-AB2B-1762CEDB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4E6E-09C5-5F40-9DC5-43C1E908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76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6D20-E8AB-944E-A21F-B31457DD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AEFD-6E78-DE41-82E9-45CDCA34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A872-2D71-6041-B5D5-B7E0A371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C6A4-4022-D34B-96EB-CF89EA5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A77A-F991-774B-B904-F56C02E0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1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13-737C-DA41-8024-27FFC2BF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01935-638C-B743-AE22-6FB78C8C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5500-CBB8-694F-A462-087520B7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3B777-686A-A743-B1F5-ADA40B3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A42C-AE70-B346-8EDD-8C699BEA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E6D98-ACB2-3044-AB39-9B7AF96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802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9B1D-FA08-6041-88D8-5F5C1BA9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3A3A-633B-ED40-AE09-9A145852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7FE6-4087-9A48-AFF7-9D84CCA8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01AF-52F4-7646-A4BB-DA42D97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3E9A-CA39-2544-BB92-436202F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94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39F3-5BA4-5744-ADC1-72A2F0E22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6A6F-8598-2C46-94E5-386C189CD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A8B9-D2F9-9844-BDDA-FD774D47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8ECF-1A20-1A4B-9B20-870382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2803-0D3C-E641-8140-770EC1AF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52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77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709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32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89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59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3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B3EC-6D51-7341-8AF6-4BAA1F09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3F50-C89B-5446-B10A-60F4E3FF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6420-ACFC-284E-B60E-C4B22408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F5CB-E5BA-4D48-9265-B53DFBA0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758F-F3B3-644D-88BA-2EFC1B72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977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21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73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22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83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996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750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933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8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769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5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4EDF-ED55-474F-AF47-3E4FE41C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D0BF-5FC7-7F46-B4D6-CAF56AD13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B4F48-C354-694D-95AD-16026D397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063E-BFD2-C547-BD8D-7C569085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3D33-EBE6-BA4F-9BEE-BCCA67F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F1950-12C9-3942-8A28-D1C9BBEE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53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2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82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53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683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72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30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5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82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6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31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0D46-8CA7-5744-9FF0-292B25C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20A6-BB1C-2B4F-88FD-EB4D91F37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71020-1744-E54F-AAEB-D7D6F2897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7F85E-5FD1-4A4C-8E02-9D43DCE77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C56EB-9295-C64F-A4B5-8241E30C5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E95EF-180F-A24B-AF91-A37681AF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5AE2A-AD2C-444E-BB5F-101153BC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044DC-AF88-0F42-A676-1950B94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986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36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34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99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799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17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226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314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75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646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04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FDE6-CDFA-1E40-8391-040FD5D8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89265-DD40-1C4D-95CC-B8DE666B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1EFB1-2356-8A4A-BB75-DF3E1D53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6C29-3D35-9244-8868-0B2F070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42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053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35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4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23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4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397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04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426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399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2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EA109-8733-9E48-8EB2-22A1D86F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D2318-B647-1840-8308-04CE01F9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4C41-D890-E94D-8427-53D3AB4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932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062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4237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78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36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976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797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6096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38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C8E6-6F69-144D-80BD-3F8CADD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8F77-A2B6-F543-9471-21862BC5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D7FE-69E3-564A-ADC5-A6329634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6084-E598-7A42-B8CA-F88C925F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C60BD-AAA2-3A4C-9A89-968AA97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17BF-4199-054B-B034-BA3DCE37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15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7306-7936-F34A-A8DF-1963B49A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2CB2B-ADF2-4B40-9BAD-B7D7CB1B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C075-A4EE-6D48-B271-29A862854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51FB2-5697-D24C-B10E-EEEDF84F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0B11-E391-274D-96C9-458363EA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09603-9B6F-1947-86CE-C705F87A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1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22813-3A9A-5546-9AD9-7FD71B3F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B89A9-94CC-C04A-A141-4CC19349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6D5B5-E832-1240-8479-45A85A99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8DE2-55F2-FA4D-8F90-8266BB137C5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4B5C-F202-684C-977E-623226F71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7694-7FC0-2541-9121-D2F1F056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526A-59CB-C545-B9B5-AC2453D7E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4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9DEAC-F451-5947-A8FB-D0EB8B94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2217-0394-FE4E-B0E4-DDC0CE1F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DA50-A67A-1F47-9849-9E0AC4E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6BB5C-36E5-F441-B4D0-460E504B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6EEB-6D19-6343-8A6E-BA76258B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0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0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5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6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1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4NNz_FHCaBg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tfXjRI2AwU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WtfXjRI2AwU?feature=oembed" TargetMode="Externa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.jpeg"/><Relationship Id="rId3" Type="http://schemas.openxmlformats.org/officeDocument/2006/relationships/image" Target="../media/image19.jpeg"/><Relationship Id="rId7" Type="http://schemas.openxmlformats.org/officeDocument/2006/relationships/image" Target="https://www.thetimes.co.uk/imageserver/image/%2Fmethode%2Ftimes%2Fprodmigration%2Fweb%2Fbin%2Fc2195f49-ccff-314d-8dd9-a6921d534735.jpg?crop=1500%2C1000%2C0%2C0&amp;resize=1180" TargetMode="External"/><Relationship Id="rId12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.jpeg"/><Relationship Id="rId18" Type="http://schemas.openxmlformats.org/officeDocument/2006/relationships/diagramColors" Target="../diagrams/colors3.xml"/><Relationship Id="rId3" Type="http://schemas.openxmlformats.org/officeDocument/2006/relationships/image" Target="../media/image19.jpeg"/><Relationship Id="rId7" Type="http://schemas.openxmlformats.org/officeDocument/2006/relationships/image" Target="https://www.thetimes.co.uk/imageserver/image/%2Fmethode%2Ftimes%2Fprodmigration%2Fweb%2Fbin%2Fc2195f49-ccff-314d-8dd9-a6921d534735.jpg?crop=1500%2C1000%2C0%2C0&amp;resize=1180" TargetMode="External"/><Relationship Id="rId12" Type="http://schemas.openxmlformats.org/officeDocument/2006/relationships/image" Target="../media/image27.svg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18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diagramData" Target="../diagrams/data3.xml"/><Relationship Id="rId10" Type="http://schemas.openxmlformats.org/officeDocument/2006/relationships/image" Target="../media/image25.jpeg"/><Relationship Id="rId19" Type="http://schemas.microsoft.com/office/2007/relationships/diagramDrawing" Target="../diagrams/drawing3.xml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13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500B7-E967-A54C-8ADA-C354D333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126" y="586705"/>
            <a:ext cx="3255095" cy="3573516"/>
          </a:xfrm>
        </p:spPr>
        <p:txBody>
          <a:bodyPr>
            <a:noAutofit/>
          </a:bodyPr>
          <a:lstStyle/>
          <a:p>
            <a:pPr algn="l"/>
            <a:r>
              <a:rPr lang="en-GB" sz="3600" b="1" dirty="0"/>
              <a:t>What were the consequences of the Second Intifada for Palestine-Israel? </a:t>
            </a:r>
            <a:endParaRPr lang="en-GB" sz="2400" b="1" dirty="0">
              <a:cs typeface="Calibri" panose="020F0502020204030204" pitchFamily="34" charset="0"/>
            </a:endParaRPr>
          </a:p>
        </p:txBody>
      </p:sp>
      <p:sp>
        <p:nvSpPr>
          <p:cNvPr id="205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D28221-1E23-5647-84F6-4619066C9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8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B5853F-3712-3441-AF42-40B909099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344" y="20292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A8FAE9-06C5-1240-8C28-F1B4F9046753}"/>
              </a:ext>
            </a:extLst>
          </p:cNvPr>
          <p:cNvSpPr txBox="1">
            <a:spLocks/>
          </p:cNvSpPr>
          <p:nvPr/>
        </p:nvSpPr>
        <p:spPr>
          <a:xfrm>
            <a:off x="599126" y="4636845"/>
            <a:ext cx="2947281" cy="634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400" b="1" dirty="0">
                <a:cs typeface="Calibri" panose="020F0502020204030204" pitchFamily="34" charset="0"/>
              </a:rPr>
              <a:t>Lesson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928F5-0E57-684A-A9CE-3D5818C21BB2}"/>
              </a:ext>
            </a:extLst>
          </p:cNvPr>
          <p:cNvSpPr txBox="1"/>
          <p:nvPr/>
        </p:nvSpPr>
        <p:spPr>
          <a:xfrm rot="21440712">
            <a:off x="3363233" y="6136369"/>
            <a:ext cx="726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What can you remember about the keffiyeh?</a:t>
            </a:r>
          </a:p>
          <a:p>
            <a:pPr algn="r"/>
            <a:r>
              <a:rPr lang="en-GB" dirty="0">
                <a:solidFill>
                  <a:schemeClr val="accent2"/>
                </a:solidFill>
              </a:rPr>
              <a:t>What do you think today’s lesson will be about?</a:t>
            </a:r>
          </a:p>
        </p:txBody>
      </p:sp>
      <p:pic>
        <p:nvPicPr>
          <p:cNvPr id="2050" name="Picture 2" descr="Second Intifada - Makan">
            <a:extLst>
              <a:ext uri="{FF2B5EF4-FFF2-40B4-BE49-F238E27FC236}">
                <a16:creationId xmlns:a16="http://schemas.microsoft.com/office/drawing/2014/main" id="{BC6B5DED-BE8F-FD45-A073-A076B8D5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85" y="1005973"/>
            <a:ext cx="7753688" cy="484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de in Palestine - Keffiyeh - Friends of Al-Aqsa">
            <a:extLst>
              <a:ext uri="{FF2B5EF4-FFF2-40B4-BE49-F238E27FC236}">
                <a16:creationId xmlns:a16="http://schemas.microsoft.com/office/drawing/2014/main" id="{904B750E-5F44-9242-BA4E-33D6D924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351">
            <a:off x="10606267" y="5664297"/>
            <a:ext cx="1546270" cy="103052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erusalem | History, Map, Religion, &amp;amp; Facts | Britannica">
            <a:extLst>
              <a:ext uri="{FF2B5EF4-FFF2-40B4-BE49-F238E27FC236}">
                <a16:creationId xmlns:a16="http://schemas.microsoft.com/office/drawing/2014/main" id="{2560EA76-FB4D-F344-B810-416B19CCE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20249" b="-1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7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7460-C438-1F48-93BB-E0A22D67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071" y="2435694"/>
            <a:ext cx="4622822" cy="4327295"/>
          </a:xfrm>
        </p:spPr>
        <p:txBody>
          <a:bodyPr anchor="t">
            <a:normAutofit/>
          </a:bodyPr>
          <a:lstStyle/>
          <a:p>
            <a:r>
              <a:rPr lang="en-GB" sz="2200" dirty="0"/>
              <a:t>For Jews, all of creation began in Jerusalem. The Western Wall in the Old City of Jerusalem is the</a:t>
            </a:r>
            <a:r>
              <a:rPr lang="en-GB" sz="2200" dirty="0">
                <a:solidFill>
                  <a:schemeClr val="accent2"/>
                </a:solidFill>
              </a:rPr>
              <a:t> </a:t>
            </a:r>
            <a:r>
              <a:rPr lang="en-GB" sz="2200" b="1" dirty="0">
                <a:solidFill>
                  <a:schemeClr val="accent2"/>
                </a:solidFill>
              </a:rPr>
              <a:t>holiest place where Jews can pray</a:t>
            </a:r>
            <a:endParaRPr lang="en-GB" sz="2200" dirty="0"/>
          </a:p>
          <a:p>
            <a:r>
              <a:rPr lang="en-GB" sz="2200" dirty="0"/>
              <a:t>For Christians, Jerusalem is where </a:t>
            </a:r>
            <a:r>
              <a:rPr lang="en-GB" sz="2200" b="1" dirty="0">
                <a:solidFill>
                  <a:schemeClr val="accent2"/>
                </a:solidFill>
              </a:rPr>
              <a:t>Jesus preached, celebrated his Last Supper, died by crucifixion, and was resurrected by God</a:t>
            </a:r>
          </a:p>
          <a:p>
            <a:r>
              <a:rPr lang="en-GB" sz="2200" dirty="0"/>
              <a:t>For Muslims, Jerusalem is from where the prophet Muhammad </a:t>
            </a:r>
            <a:r>
              <a:rPr lang="en-GB" sz="2200" b="1" dirty="0">
                <a:solidFill>
                  <a:schemeClr val="accent2"/>
                </a:solidFill>
              </a:rPr>
              <a:t>ascended to heaven</a:t>
            </a:r>
            <a:r>
              <a:rPr lang="en-GB" sz="2200" dirty="0"/>
              <a:t>. </a:t>
            </a:r>
            <a:r>
              <a:rPr lang="en-GB" sz="2200" b="1" dirty="0"/>
              <a:t>What is the name of the mosque in the photo?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8B5B6-3968-A941-8BD7-AB44DAE87B53}"/>
              </a:ext>
            </a:extLst>
          </p:cNvPr>
          <p:cNvSpPr txBox="1"/>
          <p:nvPr/>
        </p:nvSpPr>
        <p:spPr>
          <a:xfrm>
            <a:off x="7284955" y="905675"/>
            <a:ext cx="4257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The significance of Jerusalem</a:t>
            </a:r>
          </a:p>
        </p:txBody>
      </p:sp>
    </p:spTree>
    <p:extLst>
      <p:ext uri="{BB962C8B-B14F-4D97-AF65-F5344CB8AC3E}">
        <p14:creationId xmlns:p14="http://schemas.microsoft.com/office/powerpoint/2010/main" val="299448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ecca to accept only &amp;#39;immunised&amp;#39; pilgrims from Ramadan | Saudi Arabia | The  Guardian">
            <a:extLst>
              <a:ext uri="{FF2B5EF4-FFF2-40B4-BE49-F238E27FC236}">
                <a16:creationId xmlns:a16="http://schemas.microsoft.com/office/drawing/2014/main" id="{2437DF97-1193-4D47-AEB1-2D8F0379C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4949" b="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erusalem | History, Map, Religion, &amp;amp; Facts | Britannica">
            <a:extLst>
              <a:ext uri="{FF2B5EF4-FFF2-40B4-BE49-F238E27FC236}">
                <a16:creationId xmlns:a16="http://schemas.microsoft.com/office/drawing/2014/main" id="{6A146F0D-AC4E-4640-A086-2BBA61604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9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Medina Region of Saudi Arabia: History, Culture and More - Visit Saudi  Official Website">
            <a:extLst>
              <a:ext uri="{FF2B5EF4-FFF2-40B4-BE49-F238E27FC236}">
                <a16:creationId xmlns:a16="http://schemas.microsoft.com/office/drawing/2014/main" id="{0BF4B15F-E35E-7944-9287-4D4B31B37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-1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4F997-CE89-F249-B6E6-4CDC9505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/>
                </a:solidFill>
                <a:latin typeface="+mn-lt"/>
              </a:rPr>
              <a:t>Al-Aqsa Mosque </a:t>
            </a:r>
            <a:br>
              <a:rPr lang="en-GB" sz="3600" b="1" dirty="0">
                <a:solidFill>
                  <a:schemeClr val="accent2"/>
                </a:solidFill>
                <a:latin typeface="+mn-lt"/>
              </a:rPr>
            </a:br>
            <a:r>
              <a:rPr lang="en-GB" sz="3600" b="1" dirty="0">
                <a:solidFill>
                  <a:schemeClr val="accent2"/>
                </a:solidFill>
                <a:latin typeface="+mn-lt"/>
              </a:rPr>
              <a:t>(or Masjid al-</a:t>
            </a:r>
            <a:r>
              <a:rPr lang="en-GB" sz="3600" b="1" dirty="0" err="1">
                <a:solidFill>
                  <a:schemeClr val="accent2"/>
                </a:solidFill>
                <a:latin typeface="+mn-lt"/>
              </a:rPr>
              <a:t>Aqṣā</a:t>
            </a:r>
            <a:r>
              <a:rPr lang="en-GB" sz="3600" b="1" dirty="0">
                <a:solidFill>
                  <a:schemeClr val="accent2"/>
                </a:solidFill>
                <a:latin typeface="+mn-lt"/>
              </a:rPr>
              <a:t>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6CC61-96D3-7B49-9194-EEB4B4F9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474843"/>
            <a:ext cx="4922338" cy="396571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Over 90% of Palestinians are Muslim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Al-Aqsa Mosque is located in the Old City of Jerusalem and it is the third holiest site in Islam, after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Mecca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Medina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(pictured)</a:t>
            </a:r>
          </a:p>
          <a:p>
            <a:r>
              <a:rPr lang="en-GB" sz="2400" dirty="0"/>
              <a:t>Al-Aqsa Mosque was the first </a:t>
            </a:r>
            <a:r>
              <a:rPr lang="en-GB" sz="2400" dirty="0" err="1"/>
              <a:t>Qiblah</a:t>
            </a:r>
            <a:r>
              <a:rPr lang="en-GB" sz="2400" dirty="0"/>
              <a:t> (direction for prayer) and the second mosque ever built!</a:t>
            </a:r>
          </a:p>
          <a:p>
            <a:r>
              <a:rPr lang="en-GB" sz="2400" dirty="0"/>
              <a:t>For Muslims, this is the </a:t>
            </a:r>
            <a:r>
              <a:rPr lang="en-GB" sz="2400" b="1" dirty="0">
                <a:solidFill>
                  <a:schemeClr val="accent2"/>
                </a:solidFill>
              </a:rPr>
              <a:t>holiest site in Jerusalem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DEE377-2418-3943-BA7A-7A2071BFCDAD}"/>
              </a:ext>
            </a:extLst>
          </p:cNvPr>
          <p:cNvSpPr txBox="1">
            <a:spLocks/>
          </p:cNvSpPr>
          <p:nvPr/>
        </p:nvSpPr>
        <p:spPr>
          <a:xfrm>
            <a:off x="11311467" y="3081867"/>
            <a:ext cx="880532" cy="319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6"/>
                </a:solidFill>
                <a:latin typeface="+mn-lt"/>
              </a:rPr>
              <a:t>Mecca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9A61E1-5CD2-A54A-AEEE-78A7A8DB2264}"/>
              </a:ext>
            </a:extLst>
          </p:cNvPr>
          <p:cNvSpPr txBox="1">
            <a:spLocks/>
          </p:cNvSpPr>
          <p:nvPr/>
        </p:nvSpPr>
        <p:spPr>
          <a:xfrm>
            <a:off x="11311468" y="6557264"/>
            <a:ext cx="880532" cy="319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accent6"/>
                </a:solidFill>
                <a:latin typeface="+mn-lt"/>
              </a:rPr>
              <a:t>Medina</a:t>
            </a:r>
          </a:p>
        </p:txBody>
      </p:sp>
    </p:spTree>
    <p:extLst>
      <p:ext uri="{BB962C8B-B14F-4D97-AF65-F5344CB8AC3E}">
        <p14:creationId xmlns:p14="http://schemas.microsoft.com/office/powerpoint/2010/main" val="266955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EF8EB-1D23-8D4B-82F0-1561747C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3" y="53227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13b. Why was there another </a:t>
            </a:r>
            <a:r>
              <a:rPr lang="en-GB" sz="5400" b="1" i="1" dirty="0"/>
              <a:t>Intifada</a:t>
            </a:r>
            <a:r>
              <a:rPr lang="en-GB" sz="5400" b="1" dirty="0"/>
              <a:t>? 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BF09-FCE3-8C45-956F-976EDBE7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48" y="2004843"/>
            <a:ext cx="7065420" cy="4548145"/>
          </a:xfrm>
        </p:spPr>
        <p:txBody>
          <a:bodyPr anchor="t">
            <a:noAutofit/>
          </a:bodyPr>
          <a:lstStyle/>
          <a:p>
            <a:r>
              <a:rPr lang="en-GB" sz="2100" dirty="0"/>
              <a:t>The ongoing question of land: Israel still occupied the West Bank, Gaza and East Jerusalem!</a:t>
            </a:r>
          </a:p>
          <a:p>
            <a:r>
              <a:rPr lang="en-GB" sz="2100" dirty="0"/>
              <a:t>Continued disagreement about Jerusalem: Israel had now occupied East Jerusalem since 1967! Who should have access to the Al-Aqsa Mosque area in the Old City? 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For Muslims, this is the third holiest site in Islam. For Jews, this is where all of creation began</a:t>
            </a:r>
            <a:endParaRPr lang="en-GB" sz="2100" dirty="0"/>
          </a:p>
          <a:p>
            <a:r>
              <a:rPr lang="en-GB" sz="2100" dirty="0"/>
              <a:t>28</a:t>
            </a:r>
            <a:r>
              <a:rPr lang="en-GB" sz="2100" baseline="30000" dirty="0"/>
              <a:t>th</a:t>
            </a:r>
            <a:r>
              <a:rPr lang="en-GB" sz="2100" dirty="0"/>
              <a:t> September 2000: Israeli Prime Ministerial candidate Ariel Sharon visited the Al-Aqsa Mosque area. Many Palestinians saw this as antagonistic, and the Second Intifada began</a:t>
            </a:r>
          </a:p>
          <a:p>
            <a:r>
              <a:rPr lang="en-GB" sz="2100" dirty="0"/>
              <a:t>The ongoing Palestinian refugee crisis: by 2000 there were 5 million Palestinian refugees in Israel and the occupied Palestinian territories</a:t>
            </a:r>
          </a:p>
        </p:txBody>
      </p:sp>
      <p:pic>
        <p:nvPicPr>
          <p:cNvPr id="1028" name="Picture 4" descr="Remembering the second intifada | Gallery | Al Jazeera">
            <a:extLst>
              <a:ext uri="{FF2B5EF4-FFF2-40B4-BE49-F238E27FC236}">
                <a16:creationId xmlns:a16="http://schemas.microsoft.com/office/drawing/2014/main" id="{47890216-F263-8A4C-B73F-BC5D03F78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11640" b="3"/>
          <a:stretch/>
        </p:blipFill>
        <p:spPr bwMode="auto">
          <a:xfrm>
            <a:off x="7468649" y="2081960"/>
            <a:ext cx="4227179" cy="43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BF09-FCE3-8C45-956F-976EDBE7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91" y="2087460"/>
            <a:ext cx="6500623" cy="4251960"/>
          </a:xfrm>
        </p:spPr>
        <p:txBody>
          <a:bodyPr>
            <a:noAutofit/>
          </a:bodyPr>
          <a:lstStyle/>
          <a:p>
            <a:r>
              <a:rPr lang="en-GB" sz="2100" dirty="0"/>
              <a:t>16th-18</a:t>
            </a:r>
            <a:r>
              <a:rPr lang="en-GB" sz="2100" baseline="30000" dirty="0"/>
              <a:t>th</a:t>
            </a:r>
            <a:r>
              <a:rPr lang="en-GB" sz="2100" dirty="0"/>
              <a:t> September 2000: the anniversary of the </a:t>
            </a:r>
            <a:r>
              <a:rPr lang="en-GB" sz="2100" b="1" dirty="0">
                <a:solidFill>
                  <a:srgbClr val="998EC3"/>
                </a:solidFill>
              </a:rPr>
              <a:t>Sabra and Shatila massacre. </a:t>
            </a:r>
            <a:r>
              <a:rPr lang="en-GB" sz="2100" dirty="0"/>
              <a:t>It had recently been ruled that Israeli Prime Ministerial candidate Ariel Sharon bore some personal responsibility for what had happened </a:t>
            </a:r>
            <a:r>
              <a:rPr lang="en-GB" sz="2100" b="1" dirty="0">
                <a:solidFill>
                  <a:srgbClr val="998EC3"/>
                </a:solidFill>
              </a:rPr>
              <a:t> </a:t>
            </a:r>
          </a:p>
          <a:p>
            <a:r>
              <a:rPr lang="en-GB" sz="2100" dirty="0"/>
              <a:t>The continued construction of illegal Israeli settlements: Israel was still demolishing Palestinian homes and allowing settlements to be built on Palestinian land, despite multiple UN Security Council Resolutions condemning this:  </a:t>
            </a:r>
          </a:p>
          <a:p>
            <a:pPr lvl="1"/>
            <a:r>
              <a:rPr lang="en-GB" sz="2100" dirty="0"/>
              <a:t>Resolution 237 (1967), Resolution 252 (1968), Resolution 267 (1969), Resolution 271 (1969), Resolution 298 (1971), Resolution 465 (1980) </a:t>
            </a:r>
          </a:p>
          <a:p>
            <a:r>
              <a:rPr lang="en-GB" sz="2100" dirty="0"/>
              <a:t>The Oslo Accords had failed, and so had the Camp David Summit in July 2000</a:t>
            </a:r>
          </a:p>
          <a:p>
            <a:endParaRPr lang="en-GB" sz="2100" dirty="0"/>
          </a:p>
          <a:p>
            <a:endParaRPr lang="en-GB" sz="21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55872-1E27-0040-980F-ADF6DA69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50057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lang="en-GB" sz="5400" b="1" dirty="0"/>
              <a:t>Why was there another </a:t>
            </a:r>
            <a:r>
              <a:rPr lang="en-GB" sz="5400" b="1" i="1" dirty="0"/>
              <a:t>Intifada</a:t>
            </a:r>
            <a:r>
              <a:rPr lang="en-GB" sz="5400" b="1" dirty="0"/>
              <a:t>? (contd.)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ACEB4-09B7-4A4D-9C1B-4E52BEEB67D3}"/>
              </a:ext>
            </a:extLst>
          </p:cNvPr>
          <p:cNvSpPr txBox="1"/>
          <p:nvPr/>
        </p:nvSpPr>
        <p:spPr>
          <a:xfrm>
            <a:off x="7132320" y="5765261"/>
            <a:ext cx="4458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</a:rPr>
              <a:t>With a partner: How do you imagine Palestinians felt in 2000? Why?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ED5E3-9B93-EB49-A789-A767ADF43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0" b="5436"/>
          <a:stretch/>
        </p:blipFill>
        <p:spPr>
          <a:xfrm>
            <a:off x="6807413" y="2831136"/>
            <a:ext cx="5106032" cy="28410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4F927A-76C6-A240-ADE4-78D574EE5779}"/>
              </a:ext>
            </a:extLst>
          </p:cNvPr>
          <p:cNvSpPr/>
          <p:nvPr/>
        </p:nvSpPr>
        <p:spPr>
          <a:xfrm>
            <a:off x="6943939" y="2048935"/>
            <a:ext cx="4882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998EC3"/>
                </a:solidFill>
              </a:rPr>
              <a:t>What can you remember about the Sabra and Shatila massacre of 1982?</a:t>
            </a:r>
          </a:p>
        </p:txBody>
      </p:sp>
    </p:spTree>
    <p:extLst>
      <p:ext uri="{BB962C8B-B14F-4D97-AF65-F5344CB8AC3E}">
        <p14:creationId xmlns:p14="http://schemas.microsoft.com/office/powerpoint/2010/main" val="32980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97D7E-67CA-CD40-81D5-D6C09211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41920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i="1" dirty="0">
                <a:solidFill>
                  <a:srgbClr val="FFFFFF"/>
                </a:solidFill>
              </a:rPr>
              <a:t>Israel’s Prime Ministers in the 1990s and 2000s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E7F805-63F4-4AA8-AA1D-20B68AFE7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094830"/>
              </p:ext>
            </p:extLst>
          </p:nvPr>
        </p:nvGraphicFramePr>
        <p:xfrm>
          <a:off x="376771" y="1575955"/>
          <a:ext cx="9709764" cy="506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sraeli leader Ariel Sharon: Life in pictures - BBC News">
            <a:extLst>
              <a:ext uri="{FF2B5EF4-FFF2-40B4-BE49-F238E27FC236}">
                <a16:creationId xmlns:a16="http://schemas.microsoft.com/office/drawing/2014/main" id="{24D3D51E-046E-3643-A06F-E8CC4C0C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39" y="4601788"/>
            <a:ext cx="3265790" cy="18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546577-39B3-EA43-BBB9-D5E64FE92AB1}"/>
              </a:ext>
            </a:extLst>
          </p:cNvPr>
          <p:cNvCxnSpPr>
            <a:cxnSpLocks/>
          </p:cNvCxnSpPr>
          <p:nvPr/>
        </p:nvCxnSpPr>
        <p:spPr>
          <a:xfrm>
            <a:off x="8549439" y="3429000"/>
            <a:ext cx="1537096" cy="1382151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2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88FF7-BF41-0D42-9C6D-569E59F4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7" y="1675365"/>
            <a:ext cx="10853928" cy="1325563"/>
          </a:xfrm>
        </p:spPr>
        <p:txBody>
          <a:bodyPr>
            <a:noAutofit/>
          </a:bodyPr>
          <a:lstStyle/>
          <a:p>
            <a:r>
              <a:rPr lang="en-GB" sz="2800" b="1" dirty="0"/>
              <a:t>Using handout 13b, identify and explain the long-term, short-term and trigger causes of the Second Intifada: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2019C-57A2-8143-A89C-074E0FE7D4AD}"/>
              </a:ext>
            </a:extLst>
          </p:cNvPr>
          <p:cNvSpPr txBox="1"/>
          <p:nvPr/>
        </p:nvSpPr>
        <p:spPr>
          <a:xfrm>
            <a:off x="4227844" y="3192715"/>
            <a:ext cx="3603811" cy="95410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Causes of the Second Intifada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8C4D6-1EF0-7047-B5D7-A875B85D8E21}"/>
              </a:ext>
            </a:extLst>
          </p:cNvPr>
          <p:cNvSpPr txBox="1"/>
          <p:nvPr/>
        </p:nvSpPr>
        <p:spPr>
          <a:xfrm>
            <a:off x="1128883" y="2954544"/>
            <a:ext cx="271512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chemeClr val="accent6"/>
                </a:solidFill>
                <a:latin typeface="Courier" pitchFamily="2" charset="0"/>
              </a:rPr>
              <a:t>Short-term causes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urier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0EDB46-088D-6240-BA91-C340E2D0725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393846" y="3614928"/>
            <a:ext cx="833998" cy="54841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2A195C-FEC8-EB4B-A06F-5D6155F31827}"/>
              </a:ext>
            </a:extLst>
          </p:cNvPr>
          <p:cNvSpPr txBox="1"/>
          <p:nvPr/>
        </p:nvSpPr>
        <p:spPr>
          <a:xfrm>
            <a:off x="8324443" y="3126373"/>
            <a:ext cx="235639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Trigger cause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4FDD4C-76C9-0A4E-AA68-2017D7349395}"/>
              </a:ext>
            </a:extLst>
          </p:cNvPr>
          <p:cNvCxnSpPr>
            <a:cxnSpLocks/>
          </p:cNvCxnSpPr>
          <p:nvPr/>
        </p:nvCxnSpPr>
        <p:spPr>
          <a:xfrm flipV="1">
            <a:off x="7831655" y="3713720"/>
            <a:ext cx="950050" cy="19772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AF1C29-8BAB-4C4E-B363-5262B7BE5C81}"/>
              </a:ext>
            </a:extLst>
          </p:cNvPr>
          <p:cNvCxnSpPr>
            <a:cxnSpLocks/>
          </p:cNvCxnSpPr>
          <p:nvPr/>
        </p:nvCxnSpPr>
        <p:spPr>
          <a:xfrm flipH="1">
            <a:off x="5700880" y="4145049"/>
            <a:ext cx="140677" cy="62199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70422B-3B1B-904A-B419-3F4F8E146A14}"/>
              </a:ext>
            </a:extLst>
          </p:cNvPr>
          <p:cNvSpPr txBox="1"/>
          <p:nvPr/>
        </p:nvSpPr>
        <p:spPr>
          <a:xfrm>
            <a:off x="4547184" y="4716042"/>
            <a:ext cx="234944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Long-term causes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4A8089-361C-EA48-8E67-F5659404BF52}"/>
              </a:ext>
            </a:extLst>
          </p:cNvPr>
          <p:cNvSpPr txBox="1">
            <a:spLocks/>
          </p:cNvSpPr>
          <p:nvPr/>
        </p:nvSpPr>
        <p:spPr>
          <a:xfrm>
            <a:off x="669035" y="423236"/>
            <a:ext cx="111759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Activity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4779DF-E185-EA41-97DA-F906FEC30C46}"/>
              </a:ext>
            </a:extLst>
          </p:cNvPr>
          <p:cNvSpPr txBox="1">
            <a:spLocks/>
          </p:cNvSpPr>
          <p:nvPr/>
        </p:nvSpPr>
        <p:spPr>
          <a:xfrm>
            <a:off x="669035" y="5791211"/>
            <a:ext cx="10727835" cy="7530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i="1" dirty="0"/>
              <a:t>Extension question: Are any of the causes linked? Draw a line between causes that link and write a sentence underneath explaining the link between them</a:t>
            </a:r>
          </a:p>
        </p:txBody>
      </p:sp>
    </p:spTree>
    <p:extLst>
      <p:ext uri="{BB962C8B-B14F-4D97-AF65-F5344CB8AC3E}">
        <p14:creationId xmlns:p14="http://schemas.microsoft.com/office/powerpoint/2010/main" val="394979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5F34-7608-074B-B561-6508840C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548" y="2579490"/>
            <a:ext cx="3697494" cy="159158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chemeClr val="accent1"/>
                </a:solidFill>
              </a:rPr>
              <a:t>Group discussion</a:t>
            </a:r>
          </a:p>
        </p:txBody>
      </p:sp>
      <p:graphicFrame>
        <p:nvGraphicFramePr>
          <p:cNvPr id="12" name="Title 1">
            <a:extLst>
              <a:ext uri="{FF2B5EF4-FFF2-40B4-BE49-F238E27FC236}">
                <a16:creationId xmlns:a16="http://schemas.microsoft.com/office/drawing/2014/main" id="{78D313E7-9F95-4E07-A9E1-9A0414580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572528"/>
              </p:ext>
            </p:extLst>
          </p:nvPr>
        </p:nvGraphicFramePr>
        <p:xfrm>
          <a:off x="5702339" y="628781"/>
          <a:ext cx="5754373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Israeli leader Ariel Sharon: Life in pictures - BBC News">
            <a:extLst>
              <a:ext uri="{FF2B5EF4-FFF2-40B4-BE49-F238E27FC236}">
                <a16:creationId xmlns:a16="http://schemas.microsoft.com/office/drawing/2014/main" id="{15548EF4-C391-8440-92F0-26DDA46E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8" y="4206816"/>
            <a:ext cx="4011471" cy="22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he Oslo Accords 25 years on | Middle East Institute">
            <a:extLst>
              <a:ext uri="{FF2B5EF4-FFF2-40B4-BE49-F238E27FC236}">
                <a16:creationId xmlns:a16="http://schemas.microsoft.com/office/drawing/2014/main" id="{1EB1C52E-D5DF-FE42-83D0-204E28E7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48" y="436935"/>
            <a:ext cx="3697493" cy="21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3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C2026A9-910C-AB48-9126-D2D290EC4E37}"/>
              </a:ext>
            </a:extLst>
          </p:cNvPr>
          <p:cNvSpPr/>
          <p:nvPr/>
        </p:nvSpPr>
        <p:spPr>
          <a:xfrm>
            <a:off x="9421939" y="1082998"/>
            <a:ext cx="2417844" cy="1169551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11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November 2004, Yasser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Arafat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Paris. In early 2005,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Mahmoud Abbas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elected President of the Palestinian Authority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77B37-2C66-E24E-9751-82B99A36170A}"/>
              </a:ext>
            </a:extLst>
          </p:cNvPr>
          <p:cNvSpPr txBox="1"/>
          <p:nvPr/>
        </p:nvSpPr>
        <p:spPr>
          <a:xfrm>
            <a:off x="7557958" y="1049463"/>
            <a:ext cx="1387159" cy="160043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Sharon and Abbas sign 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mutual truce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the Sharm el-Sheikh Summit on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February 2005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3BC58D-96F7-6246-BDBC-7E3DD540AA32}"/>
              </a:ext>
            </a:extLst>
          </p:cNvPr>
          <p:cNvSpPr txBox="1"/>
          <p:nvPr/>
        </p:nvSpPr>
        <p:spPr>
          <a:xfrm>
            <a:off x="5292063" y="4664159"/>
            <a:ext cx="2195281" cy="138499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final days of September and the first days of October 2000,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violence spreads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across East Jerusalem, the West Bank and Gaza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9705C-3864-CE4E-835D-563AD07F67B8}"/>
              </a:ext>
            </a:extLst>
          </p:cNvPr>
          <p:cNvSpPr txBox="1"/>
          <p:nvPr/>
        </p:nvSpPr>
        <p:spPr>
          <a:xfrm>
            <a:off x="7949823" y="3081418"/>
            <a:ext cx="1472116" cy="2246769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Clinton, Yasser Arafat and Ehud Barak (Israeli Prime Minister)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 to reach an agreement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Camp David Summit, July 2000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ED8F7-5055-204F-9DAA-88221357E504}"/>
              </a:ext>
            </a:extLst>
          </p:cNvPr>
          <p:cNvSpPr txBox="1"/>
          <p:nvPr/>
        </p:nvSpPr>
        <p:spPr>
          <a:xfrm>
            <a:off x="4519145" y="1706699"/>
            <a:ext cx="2610026" cy="24622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Isr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aeli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 Ministerial candidate Ariel Sharon visits the Al-Aqsa Mosque compound on 28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2000. Sharon doesn’t enter Al-Aqsa Mosque itself, but Palestinians view this as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antagonistic, and violence breaks out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Palestinians throw stones and the IDF fire rubber bullets and tear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0AB92-F0EA-A645-9D7E-ED3A60BB9A37}"/>
              </a:ext>
            </a:extLst>
          </p:cNvPr>
          <p:cNvSpPr/>
          <p:nvPr/>
        </p:nvSpPr>
        <p:spPr>
          <a:xfrm>
            <a:off x="302485" y="1503334"/>
            <a:ext cx="1976625" cy="2246769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Palestinians commemorate the Sabra and Shatila massacre on 18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2000. It had recently been ruled that Ariel Sharon bore some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responsibility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massacre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C4955-7027-AB43-9C09-F74AD3C20EC9}"/>
              </a:ext>
            </a:extLst>
          </p:cNvPr>
          <p:cNvSpPr txBox="1"/>
          <p:nvPr/>
        </p:nvSpPr>
        <p:spPr>
          <a:xfrm>
            <a:off x="638851" y="4361240"/>
            <a:ext cx="1836775" cy="2246769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Summit takes place between Arafat and Barak in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Egypt in January 2001. They fail to reach an agreement and the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violence between Palestinians and Israelis continues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8E6C03-E8BC-1B45-A1B1-234BB2DC7A75}"/>
              </a:ext>
            </a:extLst>
          </p:cNvPr>
          <p:cNvSpPr txBox="1"/>
          <p:nvPr/>
        </p:nvSpPr>
        <p:spPr>
          <a:xfrm>
            <a:off x="2712390" y="1743833"/>
            <a:ext cx="1387158" cy="181588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2002 sees many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bombings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Palestinians in Israel: around 130 Israelis are killed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47D44B-B32B-C142-83CD-4B5189DDEBC3}"/>
              </a:ext>
            </a:extLst>
          </p:cNvPr>
          <p:cNvSpPr txBox="1"/>
          <p:nvPr/>
        </p:nvSpPr>
        <p:spPr>
          <a:xfrm>
            <a:off x="3131986" y="4489902"/>
            <a:ext cx="1387159" cy="160043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Road map for peace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plan to solve the Palestine-Israel issue) is introduced in 2002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FB710-2347-2D45-9B12-826B42E3D8E3}"/>
              </a:ext>
            </a:extLst>
          </p:cNvPr>
          <p:cNvSpPr txBox="1"/>
          <p:nvPr/>
        </p:nvSpPr>
        <p:spPr>
          <a:xfrm>
            <a:off x="10036325" y="2939981"/>
            <a:ext cx="1499107" cy="2677656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Defensive Shield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Israel takes place in the West Bank between March and May 2002. 500 Palestinians are killed and 5000 Palestinians are arrested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6D43905-8671-1C47-8502-109FC6DB12B4}"/>
              </a:ext>
            </a:extLst>
          </p:cNvPr>
          <p:cNvSpPr txBox="1">
            <a:spLocks/>
          </p:cNvSpPr>
          <p:nvPr/>
        </p:nvSpPr>
        <p:spPr>
          <a:xfrm>
            <a:off x="0" y="180476"/>
            <a:ext cx="11896165" cy="1052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13c. In your book, create a timeline of the Second Intifada using this information: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F2331A7-FCC2-8045-869B-44461DF0CCD5}"/>
              </a:ext>
            </a:extLst>
          </p:cNvPr>
          <p:cNvSpPr txBox="1">
            <a:spLocks/>
          </p:cNvSpPr>
          <p:nvPr/>
        </p:nvSpPr>
        <p:spPr>
          <a:xfrm>
            <a:off x="1548146" y="6475056"/>
            <a:ext cx="11878395" cy="109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 question: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Can you identify any similarities or differences with the First Intifada?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2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413F-B70E-9D4A-8739-ACED72DC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708" y="6314158"/>
            <a:ext cx="8544019" cy="567881"/>
          </a:xfrm>
        </p:spPr>
        <p:txBody>
          <a:bodyPr anchor="b">
            <a:noAutofit/>
          </a:bodyPr>
          <a:lstStyle/>
          <a:p>
            <a:r>
              <a:rPr lang="en-GB" sz="4000" b="1" dirty="0"/>
              <a:t>Now stick your timeline into your book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2026A9-910C-AB48-9126-D2D290EC4E37}"/>
              </a:ext>
            </a:extLst>
          </p:cNvPr>
          <p:cNvSpPr/>
          <p:nvPr/>
        </p:nvSpPr>
        <p:spPr>
          <a:xfrm>
            <a:off x="9165172" y="2642895"/>
            <a:ext cx="2417844" cy="11695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11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November 2004, Yasser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Arafat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Paris. In early 2005,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Mahmoud Abbas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elected President of the Palestinian Authority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77B37-2C66-E24E-9751-82B99A36170A}"/>
              </a:ext>
            </a:extLst>
          </p:cNvPr>
          <p:cNvSpPr txBox="1"/>
          <p:nvPr/>
        </p:nvSpPr>
        <p:spPr>
          <a:xfrm>
            <a:off x="10595421" y="4077939"/>
            <a:ext cx="1387159" cy="1600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Sharon and Abbas sign 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mutual truce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the Sharm el-Sheikh Summit on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February 2005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3BC58D-96F7-6246-BDBC-7E3DD540AA32}"/>
              </a:ext>
            </a:extLst>
          </p:cNvPr>
          <p:cNvSpPr txBox="1"/>
          <p:nvPr/>
        </p:nvSpPr>
        <p:spPr>
          <a:xfrm>
            <a:off x="3461276" y="4077939"/>
            <a:ext cx="2195281" cy="1384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final days of September and the first days of October 2000,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violence spreads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across East Jerusalem, the West Bank and Gaza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9705C-3864-CE4E-835D-563AD07F67B8}"/>
              </a:ext>
            </a:extLst>
          </p:cNvPr>
          <p:cNvSpPr txBox="1"/>
          <p:nvPr/>
        </p:nvSpPr>
        <p:spPr>
          <a:xfrm>
            <a:off x="259693" y="1537379"/>
            <a:ext cx="1472116" cy="2246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Clinton, Yasser Arafat and Ehud Barak (Israeli Prime Minister)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 to reach an agreement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Camp David Summit, July 2000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ED8F7-5055-204F-9DAA-88221357E504}"/>
              </a:ext>
            </a:extLst>
          </p:cNvPr>
          <p:cNvSpPr txBox="1"/>
          <p:nvPr/>
        </p:nvSpPr>
        <p:spPr>
          <a:xfrm>
            <a:off x="2156263" y="1333076"/>
            <a:ext cx="2610026" cy="2462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Isr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aeli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 Ministerial candidate Ariel Sharon visits the Al-Aqsa Mosque compound on 28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2000. Sharon doesn’t enter Al-Aqsa Mosque itself, but Palestinians view this as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antagonistic, and violence breaks out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Palestinians throw stones and the IDF fire rubber bullets and tear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0AB92-F0EA-A645-9D7E-ED3A60BB9A37}"/>
              </a:ext>
            </a:extLst>
          </p:cNvPr>
          <p:cNvSpPr/>
          <p:nvPr/>
        </p:nvSpPr>
        <p:spPr>
          <a:xfrm>
            <a:off x="731271" y="4106545"/>
            <a:ext cx="1976625" cy="2246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Palestinians commemorate the Sabra and Shatila massacre on 18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2000. It had recently been ruled that Ariel Sharon bore some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responsibility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massacre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C4955-7027-AB43-9C09-F74AD3C20EC9}"/>
              </a:ext>
            </a:extLst>
          </p:cNvPr>
          <p:cNvSpPr txBox="1"/>
          <p:nvPr/>
        </p:nvSpPr>
        <p:spPr>
          <a:xfrm>
            <a:off x="5177612" y="1548520"/>
            <a:ext cx="1836775" cy="22467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Summit takes place between Arafat and Barak in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Egypt in January 2001. They fail to reach an agreement and the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violence between Palestinians and Israelis continues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8E6C03-E8BC-1B45-A1B1-234BB2DC7A75}"/>
              </a:ext>
            </a:extLst>
          </p:cNvPr>
          <p:cNvSpPr txBox="1"/>
          <p:nvPr/>
        </p:nvSpPr>
        <p:spPr>
          <a:xfrm>
            <a:off x="6372772" y="4117625"/>
            <a:ext cx="1387158" cy="18158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2002 sees many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bombings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Palestinians in Israel: around 130 Israelis are killed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47D44B-B32B-C142-83CD-4B5189DDEBC3}"/>
              </a:ext>
            </a:extLst>
          </p:cNvPr>
          <p:cNvSpPr txBox="1"/>
          <p:nvPr/>
        </p:nvSpPr>
        <p:spPr>
          <a:xfrm>
            <a:off x="8167818" y="4075792"/>
            <a:ext cx="1387159" cy="1600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Road map for peace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plan to solve the Palestine-Israel issue) is introduced in 2002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FB710-2347-2D45-9B12-826B42E3D8E3}"/>
              </a:ext>
            </a:extLst>
          </p:cNvPr>
          <p:cNvSpPr txBox="1"/>
          <p:nvPr/>
        </p:nvSpPr>
        <p:spPr>
          <a:xfrm>
            <a:off x="7192830" y="1138782"/>
            <a:ext cx="1499107" cy="267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Defensive Shield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Israel takes place in the West Bank between March and May 2002. 500 Palestinians are killed and 5000 Palestinians are arrested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C6ADB0-FD4A-0C42-92A1-E650CFC09908}"/>
              </a:ext>
            </a:extLst>
          </p:cNvPr>
          <p:cNvCxnSpPr/>
          <p:nvPr/>
        </p:nvCxnSpPr>
        <p:spPr>
          <a:xfrm>
            <a:off x="982511" y="3743883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D78927-3082-0F4D-8E59-434A7FC5D1AE}"/>
              </a:ext>
            </a:extLst>
          </p:cNvPr>
          <p:cNvCxnSpPr/>
          <p:nvPr/>
        </p:nvCxnSpPr>
        <p:spPr>
          <a:xfrm>
            <a:off x="1693079" y="3931043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59F176-557F-1849-BC64-CD128458BE21}"/>
              </a:ext>
            </a:extLst>
          </p:cNvPr>
          <p:cNvCxnSpPr>
            <a:cxnSpLocks/>
          </p:cNvCxnSpPr>
          <p:nvPr/>
        </p:nvCxnSpPr>
        <p:spPr>
          <a:xfrm>
            <a:off x="3391818" y="3771244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50D190-76EC-EF46-963B-E51CDD4BBD8E}"/>
              </a:ext>
            </a:extLst>
          </p:cNvPr>
          <p:cNvCxnSpPr/>
          <p:nvPr/>
        </p:nvCxnSpPr>
        <p:spPr>
          <a:xfrm>
            <a:off x="253958" y="3931043"/>
            <a:ext cx="117428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87E2B6-D4B4-5C4F-B9F6-86B3472ADCE0}"/>
              </a:ext>
            </a:extLst>
          </p:cNvPr>
          <p:cNvCxnSpPr/>
          <p:nvPr/>
        </p:nvCxnSpPr>
        <p:spPr>
          <a:xfrm>
            <a:off x="11246320" y="3907512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457AD0-5702-9944-9A4B-89683FEF519A}"/>
              </a:ext>
            </a:extLst>
          </p:cNvPr>
          <p:cNvCxnSpPr/>
          <p:nvPr/>
        </p:nvCxnSpPr>
        <p:spPr>
          <a:xfrm>
            <a:off x="8861397" y="3941735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96735A-2463-A249-AFAE-09A805E9D32A}"/>
              </a:ext>
            </a:extLst>
          </p:cNvPr>
          <p:cNvCxnSpPr/>
          <p:nvPr/>
        </p:nvCxnSpPr>
        <p:spPr>
          <a:xfrm>
            <a:off x="10265660" y="3776082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8E3929-3C11-554A-8AB9-9AA3682002D4}"/>
              </a:ext>
            </a:extLst>
          </p:cNvPr>
          <p:cNvCxnSpPr/>
          <p:nvPr/>
        </p:nvCxnSpPr>
        <p:spPr>
          <a:xfrm>
            <a:off x="5991834" y="3751796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63FC53-9CAB-7A49-966C-E213B97F998C}"/>
              </a:ext>
            </a:extLst>
          </p:cNvPr>
          <p:cNvCxnSpPr/>
          <p:nvPr/>
        </p:nvCxnSpPr>
        <p:spPr>
          <a:xfrm>
            <a:off x="4558916" y="3909077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5EA352-6FD5-F742-955A-362D0C3F2B80}"/>
              </a:ext>
            </a:extLst>
          </p:cNvPr>
          <p:cNvCxnSpPr/>
          <p:nvPr/>
        </p:nvCxnSpPr>
        <p:spPr>
          <a:xfrm>
            <a:off x="7937608" y="3773374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7C983E0-8C0C-2B45-9E8B-8EA667A93E8F}"/>
              </a:ext>
            </a:extLst>
          </p:cNvPr>
          <p:cNvCxnSpPr/>
          <p:nvPr/>
        </p:nvCxnSpPr>
        <p:spPr>
          <a:xfrm>
            <a:off x="7014386" y="3916412"/>
            <a:ext cx="0" cy="1901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61BB1A37-D740-BC4E-9B1D-FFFD51669755}"/>
              </a:ext>
            </a:extLst>
          </p:cNvPr>
          <p:cNvSpPr txBox="1">
            <a:spLocks/>
          </p:cNvSpPr>
          <p:nvPr/>
        </p:nvSpPr>
        <p:spPr>
          <a:xfrm>
            <a:off x="145151" y="200696"/>
            <a:ext cx="11837429" cy="567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 dirty="0">
                <a:solidFill>
                  <a:schemeClr val="accent4"/>
                </a:solidFill>
              </a:rPr>
              <a:t>The Second Intifada, 2000-2005: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4C88B43-97CD-BE4F-B6E2-A01C5A23DCA3}"/>
              </a:ext>
            </a:extLst>
          </p:cNvPr>
          <p:cNvCxnSpPr>
            <a:cxnSpLocks/>
          </p:cNvCxnSpPr>
          <p:nvPr/>
        </p:nvCxnSpPr>
        <p:spPr>
          <a:xfrm>
            <a:off x="11708828" y="2328611"/>
            <a:ext cx="0" cy="160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28021B7-6B71-CA42-969E-FCDEAE7F6247}"/>
              </a:ext>
            </a:extLst>
          </p:cNvPr>
          <p:cNvSpPr txBox="1"/>
          <p:nvPr/>
        </p:nvSpPr>
        <p:spPr>
          <a:xfrm>
            <a:off x="10265660" y="81842"/>
            <a:ext cx="1823730" cy="22467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did the violence end in February 2005? No. Attacks continued on both sides. We’ll come back to this next lesson, including the role of an organisation called </a:t>
            </a:r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0BE84E6-0074-D94E-A3A5-5EC358394C6E}"/>
              </a:ext>
            </a:extLst>
          </p:cNvPr>
          <p:cNvSpPr txBox="1">
            <a:spLocks/>
          </p:cNvSpPr>
          <p:nvPr/>
        </p:nvSpPr>
        <p:spPr>
          <a:xfrm rot="21015010">
            <a:off x="9075789" y="1011036"/>
            <a:ext cx="1188099" cy="567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600" b="1" dirty="0">
                <a:solidFill>
                  <a:srgbClr val="C00000"/>
                </a:solidFill>
              </a:rPr>
              <a:t>ADD THIS TO YOUR TIMELINE!</a:t>
            </a:r>
          </a:p>
        </p:txBody>
      </p:sp>
    </p:spTree>
    <p:extLst>
      <p:ext uri="{BB962C8B-B14F-4D97-AF65-F5344CB8AC3E}">
        <p14:creationId xmlns:p14="http://schemas.microsoft.com/office/powerpoint/2010/main" val="34877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20" grpId="0" animBg="1"/>
      <p:bldP spid="21" grpId="0" animBg="1"/>
      <p:bldP spid="6" grpId="0" animBg="1"/>
      <p:bldP spid="4" grpId="0" animBg="1"/>
      <p:bldP spid="26" grpId="0" animBg="1"/>
      <p:bldP spid="28" grpId="0" animBg="1"/>
      <p:bldP spid="29" grpId="0" animBg="1"/>
      <p:bldP spid="32" grpId="0" animBg="1"/>
      <p:bldP spid="38" grpId="1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DD09D-4ABC-B44C-A913-E94F08EF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 why is the Second Intifada also known as the Al-Aqsa Intifada?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0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DACE-4437-AF46-9254-6E8B9C2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60" y="552091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Learning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4F646-04D5-FA41-A9AD-C6143C36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587" y="1299121"/>
            <a:ext cx="6348109" cy="42597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By the end of this lesson, you should be able to: </a:t>
            </a:r>
          </a:p>
          <a:p>
            <a:r>
              <a:rPr lang="en-GB" dirty="0"/>
              <a:t>Describe what the Second Intifada was</a:t>
            </a:r>
          </a:p>
          <a:p>
            <a:r>
              <a:rPr lang="en-GB" dirty="0"/>
              <a:t>Explain the causes of the Second Intifada</a:t>
            </a:r>
          </a:p>
          <a:p>
            <a:r>
              <a:rPr lang="en-GB" dirty="0"/>
              <a:t>Discuss the consequences of the Second Intifada</a:t>
            </a:r>
          </a:p>
        </p:txBody>
      </p:sp>
    </p:spTree>
    <p:extLst>
      <p:ext uri="{BB962C8B-B14F-4D97-AF65-F5344CB8AC3E}">
        <p14:creationId xmlns:p14="http://schemas.microsoft.com/office/powerpoint/2010/main" val="147350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C521-80F5-794D-9E53-7485C3DE8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76" y="114068"/>
            <a:ext cx="10515600" cy="823912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b="1" dirty="0"/>
              <a:t>Famous photographs of the Second Intifada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505E85C-C083-416A-A6EA-E0BDB54B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7242" y="1292848"/>
            <a:ext cx="4935318" cy="1176026"/>
          </a:xfrm>
        </p:spPr>
        <p:txBody>
          <a:bodyPr lIns="90000">
            <a:noAutofit/>
          </a:bodyPr>
          <a:lstStyle/>
          <a:p>
            <a:pPr algn="ctr"/>
            <a:r>
              <a:rPr lang="en-GB" sz="1800" b="0" dirty="0">
                <a:solidFill>
                  <a:schemeClr val="accent6"/>
                </a:solidFill>
              </a:rPr>
              <a:t>On 30</a:t>
            </a:r>
            <a:r>
              <a:rPr lang="en-GB" sz="1800" b="0" baseline="30000" dirty="0">
                <a:solidFill>
                  <a:schemeClr val="accent6"/>
                </a:solidFill>
              </a:rPr>
              <a:t>th</a:t>
            </a:r>
            <a:r>
              <a:rPr lang="en-GB" sz="1800" b="0" dirty="0">
                <a:solidFill>
                  <a:schemeClr val="accent6"/>
                </a:solidFill>
              </a:rPr>
              <a:t> September 2000, 12 year old Palestinian </a:t>
            </a:r>
            <a:r>
              <a:rPr lang="en-GB" sz="1800" dirty="0">
                <a:solidFill>
                  <a:schemeClr val="accent6"/>
                </a:solidFill>
              </a:rPr>
              <a:t>Muhammad al-</a:t>
            </a:r>
            <a:r>
              <a:rPr lang="en-GB" sz="1800" dirty="0" err="1">
                <a:solidFill>
                  <a:schemeClr val="accent6"/>
                </a:solidFill>
              </a:rPr>
              <a:t>Durrah</a:t>
            </a:r>
            <a:r>
              <a:rPr lang="en-GB" sz="1800" dirty="0">
                <a:solidFill>
                  <a:schemeClr val="accent6"/>
                </a:solidFill>
              </a:rPr>
              <a:t> </a:t>
            </a:r>
            <a:r>
              <a:rPr lang="en-GB" sz="1800" b="0" dirty="0">
                <a:solidFill>
                  <a:schemeClr val="accent6"/>
                </a:solidFill>
              </a:rPr>
              <a:t>was killed by Israeli soldiers whilst hiding behind his father. This tragic image was shared across the world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2368A54-9A93-FE4F-80A1-76017448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42" y="2527300"/>
            <a:ext cx="4809086" cy="2885452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A40906-E4A1-A54D-B040-6535E31E5CA2}"/>
              </a:ext>
            </a:extLst>
          </p:cNvPr>
          <p:cNvSpPr txBox="1">
            <a:spLocks/>
          </p:cNvSpPr>
          <p:nvPr/>
        </p:nvSpPr>
        <p:spPr>
          <a:xfrm>
            <a:off x="486037" y="1090378"/>
            <a:ext cx="1895504" cy="34352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0" dirty="0">
                <a:solidFill>
                  <a:schemeClr val="accent2"/>
                </a:solidFill>
              </a:rPr>
              <a:t>On 29</a:t>
            </a:r>
            <a:r>
              <a:rPr lang="en-GB" sz="1800" b="0" baseline="30000" dirty="0">
                <a:solidFill>
                  <a:schemeClr val="accent2"/>
                </a:solidFill>
              </a:rPr>
              <a:t>th</a:t>
            </a:r>
            <a:r>
              <a:rPr lang="en-GB" sz="1800" b="0" dirty="0">
                <a:solidFill>
                  <a:schemeClr val="accent2"/>
                </a:solidFill>
              </a:rPr>
              <a:t> October 2000, a photojournalist took this photo of 14 year old </a:t>
            </a:r>
            <a:r>
              <a:rPr lang="en-GB" sz="1800" dirty="0">
                <a:solidFill>
                  <a:schemeClr val="accent2"/>
                </a:solidFill>
              </a:rPr>
              <a:t>Faris Odeh </a:t>
            </a:r>
            <a:r>
              <a:rPr lang="en-GB" sz="1800" b="0" dirty="0">
                <a:solidFill>
                  <a:schemeClr val="accent2"/>
                </a:solidFill>
              </a:rPr>
              <a:t>throwing a stone at an IDF tank. When throwing stones ten days later, Faris was shot in the neck by IDF soldiers and died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1E9662E-C7E8-E343-B39D-5E03B49AAE0B}"/>
              </a:ext>
            </a:extLst>
          </p:cNvPr>
          <p:cNvSpPr txBox="1">
            <a:spLocks/>
          </p:cNvSpPr>
          <p:nvPr/>
        </p:nvSpPr>
        <p:spPr>
          <a:xfrm>
            <a:off x="676960" y="5705085"/>
            <a:ext cx="10515600" cy="103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i="1" dirty="0"/>
              <a:t>What emotions do these photos evoke? </a:t>
            </a:r>
          </a:p>
          <a:p>
            <a:pPr algn="ctr"/>
            <a:r>
              <a:rPr lang="en-GB" sz="3200" b="1" i="1" dirty="0"/>
              <a:t>How do these images make you feel?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01023-A2D9-6744-AE58-10FD7C53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41" y="1152915"/>
            <a:ext cx="3477019" cy="3435295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9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Muhammad al-Durrah: the image that shocked the world">
            <a:hlinkClick r:id="" action="ppaction://media"/>
            <a:extLst>
              <a:ext uri="{FF2B5EF4-FFF2-40B4-BE49-F238E27FC236}">
                <a16:creationId xmlns:a16="http://schemas.microsoft.com/office/drawing/2014/main" id="{D42CE8CD-FA97-674B-BF0B-F3E062DF08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5533" y="0"/>
            <a:ext cx="9160933" cy="6870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0FB50-253D-714A-9435-842FA9E2B27D}"/>
              </a:ext>
            </a:extLst>
          </p:cNvPr>
          <p:cNvSpPr txBox="1"/>
          <p:nvPr/>
        </p:nvSpPr>
        <p:spPr>
          <a:xfrm>
            <a:off x="0" y="6211669"/>
            <a:ext cx="151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=4NNz_FHCaBg1</a:t>
            </a:r>
          </a:p>
        </p:txBody>
      </p:sp>
    </p:spTree>
    <p:extLst>
      <p:ext uri="{BB962C8B-B14F-4D97-AF65-F5344CB8AC3E}">
        <p14:creationId xmlns:p14="http://schemas.microsoft.com/office/powerpoint/2010/main" val="20073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9D8DB8-8E8E-4045-8C5E-0BD1D7E7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Consequences of the Second Intifada for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2364773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Remembering the second intifada | Gallery | Al Jazeera">
            <a:extLst>
              <a:ext uri="{FF2B5EF4-FFF2-40B4-BE49-F238E27FC236}">
                <a16:creationId xmlns:a16="http://schemas.microsoft.com/office/drawing/2014/main" id="{D47930A8-3868-9947-99B6-647077E1D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03E2F-318F-D04B-B48B-4B400EBD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41763" cy="1899912"/>
          </a:xfrm>
        </p:spPr>
        <p:txBody>
          <a:bodyPr>
            <a:normAutofit/>
          </a:bodyPr>
          <a:lstStyle/>
          <a:p>
            <a:r>
              <a:rPr lang="en-GB" sz="4000" b="1" dirty="0"/>
              <a:t>Palestinian victims, 2000-2004: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46CD-1E96-4F4C-8F15-3763B750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400" dirty="0"/>
              <a:t>Killed: 3,334</a:t>
            </a:r>
          </a:p>
          <a:p>
            <a:r>
              <a:rPr lang="en-GB" sz="2400" dirty="0"/>
              <a:t>Injured: 52,000+</a:t>
            </a:r>
          </a:p>
          <a:p>
            <a:r>
              <a:rPr lang="en-GB" sz="2400" dirty="0"/>
              <a:t>Students injured: 4,090</a:t>
            </a:r>
          </a:p>
          <a:p>
            <a:r>
              <a:rPr lang="en-GB" sz="2400" dirty="0"/>
              <a:t>School attacked: 850</a:t>
            </a:r>
          </a:p>
          <a:p>
            <a:r>
              <a:rPr lang="en-GB" sz="2400" dirty="0"/>
              <a:t>Palestinian journalists killed: 12</a:t>
            </a:r>
          </a:p>
          <a:p>
            <a:r>
              <a:rPr lang="en-GB" sz="2400" dirty="0"/>
              <a:t>Overall damage to Palestinian economy: $10bn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78295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03E2F-318F-D04B-B48B-4B400EBD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Consequences of the Second Intifada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46CD-1E96-4F4C-8F15-3763B750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8815"/>
            <a:ext cx="10515600" cy="3927455"/>
          </a:xfrm>
        </p:spPr>
        <p:txBody>
          <a:bodyPr>
            <a:normAutofit lnSpcReduction="10000"/>
          </a:bodyPr>
          <a:lstStyle/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Over 3000 Palestinians and 1000 Israelis </a:t>
            </a:r>
            <a:r>
              <a:rPr lang="en-GB" sz="2100" b="1" dirty="0">
                <a:latin typeface="Calibri" panose="020F0502020204030204" pitchFamily="34" charset="0"/>
                <a:cs typeface="Calibri" panose="020F0502020204030204" pitchFamily="34" charset="0"/>
              </a:rPr>
              <a:t>lost their lives </a:t>
            </a:r>
          </a:p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As we have already seen, the violence continued: </a:t>
            </a:r>
            <a:r>
              <a:rPr lang="en-GB" sz="2100" b="1" dirty="0">
                <a:latin typeface="Calibri" panose="020F0502020204030204" pitchFamily="34" charset="0"/>
                <a:cs typeface="Calibri" panose="020F0502020204030204" pitchFamily="34" charset="0"/>
              </a:rPr>
              <a:t>has the Second Intifada really ended? (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We will return to this in a future lesson)</a:t>
            </a:r>
          </a:p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Israel started building the </a:t>
            </a:r>
            <a:r>
              <a:rPr lang="en-GB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Apartheid Wall 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in 2002</a:t>
            </a:r>
          </a:p>
          <a:p>
            <a:pPr lvl="1"/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We will also return to this in a future lesson, but this is a wall that runs roughly along the border between Israel and the occupied West Bank. Israel has been criticised for using the Wall to take more Palestinian land</a:t>
            </a:r>
          </a:p>
          <a:p>
            <a:r>
              <a:rPr lang="en-GB" sz="2100" b="1" dirty="0">
                <a:latin typeface="Calibri" panose="020F0502020204030204" pitchFamily="34" charset="0"/>
                <a:cs typeface="Calibri" panose="020F0502020204030204" pitchFamily="34" charset="0"/>
              </a:rPr>
              <a:t>Israeli settlement building continued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despite the multiple UN Security Council Resolutions condemning this</a:t>
            </a:r>
          </a:p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Both Israelis and Palestinians felt increasingly </a:t>
            </a:r>
            <a:r>
              <a:rPr lang="en-GB" sz="2100" b="1" dirty="0">
                <a:latin typeface="Calibri" panose="020F0502020204030204" pitchFamily="34" charset="0"/>
                <a:cs typeface="Calibri" panose="020F0502020204030204" pitchFamily="34" charset="0"/>
              </a:rPr>
              <a:t>discouraged about the idea of a “two-state solution” to the problem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– how could a Palestinian state ever function? Would Israel ever let it? Would Israel ever be safe?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9F7F42-3578-C741-98BF-0EFA2ECF7A61}"/>
              </a:ext>
            </a:extLst>
          </p:cNvPr>
          <p:cNvSpPr txBox="1">
            <a:spLocks/>
          </p:cNvSpPr>
          <p:nvPr/>
        </p:nvSpPr>
        <p:spPr>
          <a:xfrm>
            <a:off x="838200" y="5879766"/>
            <a:ext cx="10684764" cy="7127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person next to you: what was the most important consequence of the Second Intifada? Was this different for Palestinians vs. Israelis? Why? Make a note of this in your books</a:t>
            </a:r>
          </a:p>
        </p:txBody>
      </p:sp>
    </p:spTree>
    <p:extLst>
      <p:ext uri="{BB962C8B-B14F-4D97-AF65-F5344CB8AC3E}">
        <p14:creationId xmlns:p14="http://schemas.microsoft.com/office/powerpoint/2010/main" val="40931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83BFD6-D26A-F64B-B696-1A8DAF6B63D6}"/>
              </a:ext>
            </a:extLst>
          </p:cNvPr>
          <p:cNvSpPr/>
          <p:nvPr/>
        </p:nvSpPr>
        <p:spPr>
          <a:xfrm>
            <a:off x="9875045" y="5849665"/>
            <a:ext cx="2181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https://www.youtube.com/watch?v=WtfXjRI2AwU</a:t>
            </a:r>
            <a:r>
              <a:rPr lang="en-GB" sz="1600" dirty="0"/>
              <a:t> </a:t>
            </a:r>
          </a:p>
        </p:txBody>
      </p:sp>
      <p:pic>
        <p:nvPicPr>
          <p:cNvPr id="5" name="Online Media 4" descr="The second Palestinian intifada in brief">
            <a:hlinkClick r:id="" action="ppaction://media"/>
            <a:extLst>
              <a:ext uri="{FF2B5EF4-FFF2-40B4-BE49-F238E27FC236}">
                <a16:creationId xmlns:a16="http://schemas.microsoft.com/office/drawing/2014/main" id="{4EEA196E-DB7C-974D-B5A6-6C4DF1E3A3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56646" y="1005948"/>
            <a:ext cx="7498554" cy="5623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CD93FC-EA70-E245-B3CE-D291B19BEDC9}"/>
              </a:ext>
            </a:extLst>
          </p:cNvPr>
          <p:cNvSpPr/>
          <p:nvPr/>
        </p:nvSpPr>
        <p:spPr>
          <a:xfrm>
            <a:off x="872197" y="65685"/>
            <a:ext cx="104522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Plenary: Second Intifada in brief</a:t>
            </a:r>
          </a:p>
        </p:txBody>
      </p:sp>
    </p:spTree>
    <p:extLst>
      <p:ext uri="{BB962C8B-B14F-4D97-AF65-F5344CB8AC3E}">
        <p14:creationId xmlns:p14="http://schemas.microsoft.com/office/powerpoint/2010/main" val="21135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A89AD852-AC40-4CAE-B59D-DFC70F27E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A6CFF-EE5B-464E-A623-F09E201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46463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Chapter Two Recap</a:t>
            </a:r>
          </a:p>
        </p:txBody>
      </p:sp>
    </p:spTree>
    <p:extLst>
      <p:ext uri="{BB962C8B-B14F-4D97-AF65-F5344CB8AC3E}">
        <p14:creationId xmlns:p14="http://schemas.microsoft.com/office/powerpoint/2010/main" val="359321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Jadaliyya - George Habash: A Profile From the Archives">
            <a:extLst>
              <a:ext uri="{FF2B5EF4-FFF2-40B4-BE49-F238E27FC236}">
                <a16:creationId xmlns:a16="http://schemas.microsoft.com/office/drawing/2014/main" id="{EFEDEF69-87B9-8246-B752-F521CB44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265">
            <a:off x="-171166" y="2699218"/>
            <a:ext cx="3404021" cy="22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2" y="178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77ABCA9-D209-794C-9D21-041D4245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54713">
            <a:off x="-715872" y="-286074"/>
            <a:ext cx="4382915" cy="33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lestinian journeys | emergency refugee camp, east jordan: june 1967">
            <a:extLst>
              <a:ext uri="{FF2B5EF4-FFF2-40B4-BE49-F238E27FC236}">
                <a16:creationId xmlns:a16="http://schemas.microsoft.com/office/drawing/2014/main" id="{52D6496C-C779-CF4B-BE19-5EFAFA2CF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3848">
            <a:off x="2489634" y="-382004"/>
            <a:ext cx="4114506" cy="461961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39F4FD56-E38B-BC49-8B75-A37AFE8D99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4805">
            <a:off x="9855629" y="2397147"/>
            <a:ext cx="2640408" cy="4658812"/>
          </a:xfrm>
          <a:prstGeom prst="rect">
            <a:avLst/>
          </a:prstGeom>
        </p:spPr>
      </p:pic>
      <p:pic>
        <p:nvPicPr>
          <p:cNvPr id="25" name="Picture 7" descr="Palestinians begin work on exhumation of Yasser Arafat | The Times">
            <a:extLst>
              <a:ext uri="{FF2B5EF4-FFF2-40B4-BE49-F238E27FC236}">
                <a16:creationId xmlns:a16="http://schemas.microsoft.com/office/drawing/2014/main" id="{60A09CCB-EABC-9A4D-8800-DF0E6E1B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403938">
            <a:off x="5126992" y="-274208"/>
            <a:ext cx="4245203" cy="28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membering Mahmoud Darwish: &amp;quot;Exile is So Strong Within Me, I May Bring it  to the Land&amp;quot; | Institute for Palestine Studies">
            <a:extLst>
              <a:ext uri="{FF2B5EF4-FFF2-40B4-BE49-F238E27FC236}">
                <a16:creationId xmlns:a16="http://schemas.microsoft.com/office/drawing/2014/main" id="{56F5B8F9-38BC-644F-A396-FA7C20EB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845">
            <a:off x="-387451" y="4653212"/>
            <a:ext cx="2232957" cy="22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lympics: Munich victims honoured for first time at opening ceremony - BBC  News">
            <a:extLst>
              <a:ext uri="{FF2B5EF4-FFF2-40B4-BE49-F238E27FC236}">
                <a16:creationId xmlns:a16="http://schemas.microsoft.com/office/drawing/2014/main" id="{BFD1734F-076C-1846-B040-F5DDF64D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54" y="2237798"/>
            <a:ext cx="3575117" cy="20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2F612E1-8476-FE44-8730-ADE79BF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3757">
            <a:off x="1422698" y="4288839"/>
            <a:ext cx="3002488" cy="27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Volcano with solid fill">
            <a:extLst>
              <a:ext uri="{FF2B5EF4-FFF2-40B4-BE49-F238E27FC236}">
                <a16:creationId xmlns:a16="http://schemas.microsoft.com/office/drawing/2014/main" id="{B7DACEF5-4904-7445-9761-037C05479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7152" y="3826401"/>
            <a:ext cx="1266108" cy="1266108"/>
          </a:xfrm>
          <a:prstGeom prst="rect">
            <a:avLst/>
          </a:prstGeom>
        </p:spPr>
      </p:pic>
      <p:pic>
        <p:nvPicPr>
          <p:cNvPr id="31" name="Picture 6" descr="The Oslo Accords 25 years on | Middle East Institute">
            <a:extLst>
              <a:ext uri="{FF2B5EF4-FFF2-40B4-BE49-F238E27FC236}">
                <a16:creationId xmlns:a16="http://schemas.microsoft.com/office/drawing/2014/main" id="{A6B28416-481E-044B-BB99-CDB1E1F0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6057">
            <a:off x="4226005" y="3707883"/>
            <a:ext cx="5859060" cy="33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BC News | In Depth | World | Israel and the Palestinians">
            <a:extLst>
              <a:ext uri="{FF2B5EF4-FFF2-40B4-BE49-F238E27FC236}">
                <a16:creationId xmlns:a16="http://schemas.microsoft.com/office/drawing/2014/main" id="{EF0F0D98-C67E-7A46-9BB3-EA89F65C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84">
            <a:off x="8975704" y="-276978"/>
            <a:ext cx="3450333" cy="34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020905-612D-AC4B-88DD-4F87C066C239}"/>
              </a:ext>
            </a:extLst>
          </p:cNvPr>
          <p:cNvSpPr txBox="1">
            <a:spLocks/>
          </p:cNvSpPr>
          <p:nvPr/>
        </p:nvSpPr>
        <p:spPr>
          <a:xfrm>
            <a:off x="579480" y="755997"/>
            <a:ext cx="3322259" cy="20347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>
                <a:solidFill>
                  <a:schemeClr val="accent2"/>
                </a:solidFill>
                <a:latin typeface="+mj-lt"/>
              </a:rPr>
              <a:t>What have we covered in Chapter 2?</a:t>
            </a:r>
            <a:br>
              <a:rPr lang="en-GB" sz="2800">
                <a:solidFill>
                  <a:schemeClr val="accent2"/>
                </a:solidFill>
                <a:latin typeface="+mj-lt"/>
              </a:rPr>
            </a:br>
            <a:r>
              <a:rPr lang="en-GB" sz="2400">
                <a:solidFill>
                  <a:schemeClr val="accent2"/>
                </a:solidFill>
                <a:latin typeface="+mj-lt"/>
              </a:rPr>
              <a:t>Use these images to help you</a:t>
            </a:r>
            <a:endParaRPr lang="en-GB" sz="28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395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Jadaliyya - George Habash: A Profile From the Archives">
            <a:extLst>
              <a:ext uri="{FF2B5EF4-FFF2-40B4-BE49-F238E27FC236}">
                <a16:creationId xmlns:a16="http://schemas.microsoft.com/office/drawing/2014/main" id="{EFEDEF69-87B9-8246-B752-F521CB44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2265">
            <a:off x="-171166" y="2699218"/>
            <a:ext cx="3404021" cy="22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66ACDBF-30BB-4941-806F-F1BC266E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2" y="178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77ABCA9-D209-794C-9D21-041D4245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54713">
            <a:off x="-715872" y="-286074"/>
            <a:ext cx="4382915" cy="33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lestinian journeys | emergency refugee camp, east jordan: june 1967">
            <a:extLst>
              <a:ext uri="{FF2B5EF4-FFF2-40B4-BE49-F238E27FC236}">
                <a16:creationId xmlns:a16="http://schemas.microsoft.com/office/drawing/2014/main" id="{52D6496C-C779-CF4B-BE19-5EFAFA2CF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3848">
            <a:off x="2489634" y="-382004"/>
            <a:ext cx="4114506" cy="4619613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4B551-A052-1546-800E-0921CD60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80" y="755997"/>
            <a:ext cx="3322259" cy="20347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chemeClr val="accent2"/>
                </a:solidFill>
                <a:latin typeface="+mj-lt"/>
              </a:rPr>
              <a:t>What have we covered in Chapter 2?</a:t>
            </a:r>
            <a:br>
              <a:rPr lang="en-GB" sz="2800" dirty="0">
                <a:solidFill>
                  <a:schemeClr val="accent2"/>
                </a:solidFill>
                <a:latin typeface="+mj-lt"/>
              </a:rPr>
            </a:br>
            <a:r>
              <a:rPr lang="en-GB" sz="2400" dirty="0">
                <a:solidFill>
                  <a:schemeClr val="accent2"/>
                </a:solidFill>
                <a:latin typeface="+mj-lt"/>
              </a:rPr>
              <a:t>Use these images to help you</a:t>
            </a:r>
            <a:endParaRPr lang="en-GB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4" name="Picture 23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39F4FD56-E38B-BC49-8B75-A37AFE8D99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4805">
            <a:off x="9855629" y="2397147"/>
            <a:ext cx="2640408" cy="4658812"/>
          </a:xfrm>
          <a:prstGeom prst="rect">
            <a:avLst/>
          </a:prstGeom>
        </p:spPr>
      </p:pic>
      <p:pic>
        <p:nvPicPr>
          <p:cNvPr id="25" name="Picture 7" descr="Palestinians begin work on exhumation of Yasser Arafat | The Times">
            <a:extLst>
              <a:ext uri="{FF2B5EF4-FFF2-40B4-BE49-F238E27FC236}">
                <a16:creationId xmlns:a16="http://schemas.microsoft.com/office/drawing/2014/main" id="{60A09CCB-EABC-9A4D-8800-DF0E6E1B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403938">
            <a:off x="5126992" y="-274208"/>
            <a:ext cx="4245203" cy="28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membering Mahmoud Darwish: &amp;quot;Exile is So Strong Within Me, I May Bring it  to the Land&amp;quot; | Institute for Palestine Studies">
            <a:extLst>
              <a:ext uri="{FF2B5EF4-FFF2-40B4-BE49-F238E27FC236}">
                <a16:creationId xmlns:a16="http://schemas.microsoft.com/office/drawing/2014/main" id="{56F5B8F9-38BC-644F-A396-FA7C20EB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845">
            <a:off x="-387451" y="4653212"/>
            <a:ext cx="2232957" cy="22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lympics: Munich victims honoured for first time at opening ceremony - BBC  News">
            <a:extLst>
              <a:ext uri="{FF2B5EF4-FFF2-40B4-BE49-F238E27FC236}">
                <a16:creationId xmlns:a16="http://schemas.microsoft.com/office/drawing/2014/main" id="{BFD1734F-076C-1846-B040-F5DDF64D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54" y="2237798"/>
            <a:ext cx="3575117" cy="20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2F612E1-8476-FE44-8730-ADE79BF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3757">
            <a:off x="1422698" y="4288839"/>
            <a:ext cx="3002488" cy="27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Volcano with solid fill">
            <a:extLst>
              <a:ext uri="{FF2B5EF4-FFF2-40B4-BE49-F238E27FC236}">
                <a16:creationId xmlns:a16="http://schemas.microsoft.com/office/drawing/2014/main" id="{B7DACEF5-4904-7445-9761-037C05479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7152" y="3826401"/>
            <a:ext cx="1266108" cy="1266108"/>
          </a:xfrm>
          <a:prstGeom prst="rect">
            <a:avLst/>
          </a:prstGeom>
        </p:spPr>
      </p:pic>
      <p:pic>
        <p:nvPicPr>
          <p:cNvPr id="31" name="Picture 6" descr="The Oslo Accords 25 years on | Middle East Institute">
            <a:extLst>
              <a:ext uri="{FF2B5EF4-FFF2-40B4-BE49-F238E27FC236}">
                <a16:creationId xmlns:a16="http://schemas.microsoft.com/office/drawing/2014/main" id="{A6B28416-481E-044B-BB99-CDB1E1F0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6057">
            <a:off x="4226005" y="3707883"/>
            <a:ext cx="5859060" cy="33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BC News | In Depth | World | Israel and the Palestinians">
            <a:extLst>
              <a:ext uri="{FF2B5EF4-FFF2-40B4-BE49-F238E27FC236}">
                <a16:creationId xmlns:a16="http://schemas.microsoft.com/office/drawing/2014/main" id="{EF0F0D98-C67E-7A46-9BB3-EA89F65C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84">
            <a:off x="8975704" y="-276978"/>
            <a:ext cx="3450333" cy="34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A1B742F-0D29-2E41-B024-9D6685F24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552231"/>
              </p:ext>
            </p:extLst>
          </p:nvPr>
        </p:nvGraphicFramePr>
        <p:xfrm>
          <a:off x="4668301" y="2102614"/>
          <a:ext cx="6574955" cy="406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989845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5C7F0-ECA1-B842-9810-CEC4A0BA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914849"/>
            <a:ext cx="10905052" cy="1618489"/>
          </a:xfrm>
        </p:spPr>
        <p:txBody>
          <a:bodyPr anchor="ctr">
            <a:normAutofit/>
          </a:bodyPr>
          <a:lstStyle/>
          <a:p>
            <a:pPr algn="ctr"/>
            <a:r>
              <a:rPr lang="en-GB" sz="5000" dirty="0"/>
              <a:t>Homework: </a:t>
            </a:r>
            <a:br>
              <a:rPr lang="en-GB" sz="5000" dirty="0"/>
            </a:br>
            <a:r>
              <a:rPr lang="en-GB" sz="5000" dirty="0"/>
              <a:t>Exam-style questions on Chapter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3287-4D3F-4B43-8CB7-44DEBCEB8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374" y="2766277"/>
            <a:ext cx="9076600" cy="2800395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Explain two </a:t>
            </a:r>
            <a:r>
              <a:rPr lang="en-GB" sz="2400" b="1" dirty="0"/>
              <a:t>consequences</a:t>
            </a:r>
            <a:r>
              <a:rPr lang="en-GB" sz="2400" dirty="0"/>
              <a:t> of the June 1967 War for Palestinians (8 marks)</a:t>
            </a:r>
          </a:p>
          <a:p>
            <a:r>
              <a:rPr lang="en-GB" sz="2400" dirty="0"/>
              <a:t>Write a </a:t>
            </a:r>
            <a:r>
              <a:rPr lang="en-GB" sz="2400" b="1" dirty="0"/>
              <a:t>narrative account </a:t>
            </a:r>
            <a:r>
              <a:rPr lang="en-GB" sz="2400" dirty="0"/>
              <a:t>analysing the key events that led to the First Intifada (8 marks)</a:t>
            </a:r>
          </a:p>
          <a:p>
            <a:r>
              <a:rPr lang="en-GB" sz="2400" dirty="0"/>
              <a:t>Explain </a:t>
            </a:r>
            <a:r>
              <a:rPr lang="en-GB" sz="2400" b="1" dirty="0"/>
              <a:t>two</a:t>
            </a:r>
            <a:r>
              <a:rPr lang="en-GB" sz="2400" dirty="0"/>
              <a:t> of the following:</a:t>
            </a:r>
          </a:p>
          <a:p>
            <a:pPr lvl="1"/>
            <a:r>
              <a:rPr lang="en-GB" dirty="0"/>
              <a:t>The importance of Yasser Arafat to Palestinian nationalism</a:t>
            </a:r>
          </a:p>
          <a:p>
            <a:pPr lvl="1"/>
            <a:r>
              <a:rPr lang="en-GB" dirty="0"/>
              <a:t>The importance of the Oslo Accords to a ‘peace process’ for Palestine and Israel (16 marks)</a:t>
            </a:r>
          </a:p>
          <a:p>
            <a:pPr lvl="1"/>
            <a:endParaRPr lang="en-GB" sz="2000" dirty="0"/>
          </a:p>
          <a:p>
            <a:endParaRPr lang="en-GB" sz="20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3203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4EDCF3-969C-0344-8D1A-AA36F303CAC6}"/>
              </a:ext>
            </a:extLst>
          </p:cNvPr>
          <p:cNvSpPr txBox="1"/>
          <p:nvPr/>
        </p:nvSpPr>
        <p:spPr>
          <a:xfrm>
            <a:off x="370937" y="1991769"/>
            <a:ext cx="3582910" cy="46166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" pitchFamily="2" charset="0"/>
              </a:rPr>
              <a:t>Al-Aqsa Mosque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50C9E-33A0-1E48-82FB-2A60688D191F}"/>
              </a:ext>
            </a:extLst>
          </p:cNvPr>
          <p:cNvSpPr txBox="1"/>
          <p:nvPr/>
        </p:nvSpPr>
        <p:spPr>
          <a:xfrm>
            <a:off x="370937" y="3505067"/>
            <a:ext cx="3575583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" pitchFamily="2" charset="0"/>
              </a:rPr>
              <a:t>2000 Camp David Summit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94066-F3B9-1E4D-864B-5A7A7419741A}"/>
              </a:ext>
            </a:extLst>
          </p:cNvPr>
          <p:cNvSpPr txBox="1"/>
          <p:nvPr/>
        </p:nvSpPr>
        <p:spPr>
          <a:xfrm>
            <a:off x="370937" y="2736855"/>
            <a:ext cx="3575583" cy="46166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" pitchFamily="2" charset="0"/>
              </a:rPr>
              <a:t>Ariel Sharon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AE9AF-21CE-0749-9991-B5BAC2516E2A}"/>
              </a:ext>
            </a:extLst>
          </p:cNvPr>
          <p:cNvSpPr txBox="1"/>
          <p:nvPr/>
        </p:nvSpPr>
        <p:spPr>
          <a:xfrm>
            <a:off x="4243074" y="4001809"/>
            <a:ext cx="7574441" cy="120032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52388" lvl="1" algn="ctr"/>
            <a:r>
              <a:rPr lang="en-GB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massive uprising of Palestinians against Israel, triggered by the failure of the Oslo Accords and the 2000 Camp David Summit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D5EF9-6A5F-F843-930B-75A47E8E323B}"/>
              </a:ext>
            </a:extLst>
          </p:cNvPr>
          <p:cNvSpPr txBox="1"/>
          <p:nvPr/>
        </p:nvSpPr>
        <p:spPr>
          <a:xfrm>
            <a:off x="4269577" y="1436909"/>
            <a:ext cx="7556337" cy="120032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meeting between Bill Clinton (US President), Yasser Arafat and Ehud Barak (Israeli Prime Minister) in 2000. No agreement was reached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AF528-E319-CF4E-9DEA-63159BF26461}"/>
              </a:ext>
            </a:extLst>
          </p:cNvPr>
          <p:cNvSpPr txBox="1"/>
          <p:nvPr/>
        </p:nvSpPr>
        <p:spPr>
          <a:xfrm>
            <a:off x="4233370" y="2904025"/>
            <a:ext cx="7574441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Israeli politician and Prime Minister of Israel from 2001 until 2006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5489C-7C84-2844-9304-8A6752338556}"/>
              </a:ext>
            </a:extLst>
          </p:cNvPr>
          <p:cNvSpPr txBox="1"/>
          <p:nvPr/>
        </p:nvSpPr>
        <p:spPr>
          <a:xfrm>
            <a:off x="361233" y="4611110"/>
            <a:ext cx="3575583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" pitchFamily="2" charset="0"/>
              </a:rPr>
              <a:t>Second Intifada, 2000-2005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63088-63CB-CE49-973B-586C24106686}"/>
              </a:ext>
            </a:extLst>
          </p:cNvPr>
          <p:cNvSpPr txBox="1"/>
          <p:nvPr/>
        </p:nvSpPr>
        <p:spPr>
          <a:xfrm>
            <a:off x="4269577" y="5504225"/>
            <a:ext cx="7556337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in the Old City of Jerusalem, for Muslims this is the holiest site in Jerusalem and the third holiest site in Islam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27A59-4343-D44A-9AC9-B9C5813E8E61}"/>
              </a:ext>
            </a:extLst>
          </p:cNvPr>
          <p:cNvSpPr/>
          <p:nvPr/>
        </p:nvSpPr>
        <p:spPr>
          <a:xfrm>
            <a:off x="125896" y="376671"/>
            <a:ext cx="1194020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13a. Cut out and match these keywords and definitions</a:t>
            </a:r>
          </a:p>
        </p:txBody>
      </p:sp>
    </p:spTree>
    <p:extLst>
      <p:ext uri="{BB962C8B-B14F-4D97-AF65-F5344CB8AC3E}">
        <p14:creationId xmlns:p14="http://schemas.microsoft.com/office/powerpoint/2010/main" val="3957375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4D8E97-9887-584B-9E4F-E89664FF1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4" b="4989"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F46CAA-ED86-0C4E-8FE4-1A8FB55C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0" b="5258"/>
          <a:stretch/>
        </p:blipFill>
        <p:spPr>
          <a:xfrm>
            <a:off x="-53742" y="0"/>
            <a:ext cx="12253763" cy="68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4EDCF3-969C-0344-8D1A-AA36F303CAC6}"/>
              </a:ext>
            </a:extLst>
          </p:cNvPr>
          <p:cNvSpPr txBox="1"/>
          <p:nvPr/>
        </p:nvSpPr>
        <p:spPr>
          <a:xfrm>
            <a:off x="376861" y="5618299"/>
            <a:ext cx="3582910" cy="46166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Al-Aqsa Mosque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50C9E-33A0-1E48-82FB-2A60688D191F}"/>
              </a:ext>
            </a:extLst>
          </p:cNvPr>
          <p:cNvSpPr txBox="1"/>
          <p:nvPr/>
        </p:nvSpPr>
        <p:spPr>
          <a:xfrm>
            <a:off x="384188" y="1656734"/>
            <a:ext cx="3575583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2000 Camp David Summit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94066-F3B9-1E4D-864B-5A7A7419741A}"/>
              </a:ext>
            </a:extLst>
          </p:cNvPr>
          <p:cNvSpPr txBox="1"/>
          <p:nvPr/>
        </p:nvSpPr>
        <p:spPr>
          <a:xfrm>
            <a:off x="370935" y="3087895"/>
            <a:ext cx="3575583" cy="46166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Ariel Sharon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AE9AF-21CE-0749-9991-B5BAC2516E2A}"/>
              </a:ext>
            </a:extLst>
          </p:cNvPr>
          <p:cNvSpPr txBox="1"/>
          <p:nvPr/>
        </p:nvSpPr>
        <p:spPr>
          <a:xfrm>
            <a:off x="4243074" y="4001809"/>
            <a:ext cx="7574441" cy="120032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52388" lvl="1" algn="ctr"/>
            <a:r>
              <a:rPr lang="en-GB" sz="2400" dirty="0">
                <a:solidFill>
                  <a:schemeClr val="accent4"/>
                </a:solidFill>
              </a:rPr>
              <a:t>Another massive uprising of Palestinians against Israel, triggered by the failure of the Oslo Accords and the 2000 Camp David Summit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D5EF9-6A5F-F843-930B-75A47E8E323B}"/>
              </a:ext>
            </a:extLst>
          </p:cNvPr>
          <p:cNvSpPr txBox="1"/>
          <p:nvPr/>
        </p:nvSpPr>
        <p:spPr>
          <a:xfrm>
            <a:off x="4269577" y="1436909"/>
            <a:ext cx="7556337" cy="120032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accent5"/>
                </a:solidFill>
              </a:rPr>
              <a:t>A meeting between Bill Clinton (US President), Yasser Arafat and Ehud Barak (Israeli Prime Minister) in 2000. No agreement was reached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AF528-E319-CF4E-9DEA-63159BF26461}"/>
              </a:ext>
            </a:extLst>
          </p:cNvPr>
          <p:cNvSpPr txBox="1"/>
          <p:nvPr/>
        </p:nvSpPr>
        <p:spPr>
          <a:xfrm>
            <a:off x="4233370" y="2904025"/>
            <a:ext cx="7574441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Israeli politician and Prime Minister of Israel from 2001 until 2006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5489C-7C84-2844-9304-8A6752338556}"/>
              </a:ext>
            </a:extLst>
          </p:cNvPr>
          <p:cNvSpPr txBox="1"/>
          <p:nvPr/>
        </p:nvSpPr>
        <p:spPr>
          <a:xfrm>
            <a:off x="384188" y="4209884"/>
            <a:ext cx="3575583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Second Intifada, 2000-2005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63088-63CB-CE49-973B-586C24106686}"/>
              </a:ext>
            </a:extLst>
          </p:cNvPr>
          <p:cNvSpPr txBox="1"/>
          <p:nvPr/>
        </p:nvSpPr>
        <p:spPr>
          <a:xfrm>
            <a:off x="4269577" y="5504225"/>
            <a:ext cx="7556337" cy="830997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in the Old City of Jerusalem, for Muslims this is the holiest site in Jerusalem and the third holiest site in Islam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27A59-4343-D44A-9AC9-B9C5813E8E61}"/>
              </a:ext>
            </a:extLst>
          </p:cNvPr>
          <p:cNvSpPr/>
          <p:nvPr/>
        </p:nvSpPr>
        <p:spPr>
          <a:xfrm>
            <a:off x="125896" y="462236"/>
            <a:ext cx="11940207" cy="615553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Stick these matching keywords and definitions into your glossary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DDF193F-B128-0E4A-9CCC-71AAE5025E5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59771" y="2072233"/>
            <a:ext cx="30980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78374D-79EF-5F45-B8E5-5DD49E364E98}"/>
              </a:ext>
            </a:extLst>
          </p:cNvPr>
          <p:cNvCxnSpPr>
            <a:cxnSpLocks/>
          </p:cNvCxnSpPr>
          <p:nvPr/>
        </p:nvCxnSpPr>
        <p:spPr>
          <a:xfrm>
            <a:off x="3959771" y="3342233"/>
            <a:ext cx="30980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12A064-4484-9046-8D7B-127A2B432001}"/>
              </a:ext>
            </a:extLst>
          </p:cNvPr>
          <p:cNvCxnSpPr>
            <a:cxnSpLocks/>
          </p:cNvCxnSpPr>
          <p:nvPr/>
        </p:nvCxnSpPr>
        <p:spPr>
          <a:xfrm>
            <a:off x="3959771" y="4650333"/>
            <a:ext cx="30980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F0831B-043F-D648-BCD9-686D828409F0}"/>
              </a:ext>
            </a:extLst>
          </p:cNvPr>
          <p:cNvCxnSpPr>
            <a:cxnSpLocks/>
          </p:cNvCxnSpPr>
          <p:nvPr/>
        </p:nvCxnSpPr>
        <p:spPr>
          <a:xfrm>
            <a:off x="3959771" y="5861831"/>
            <a:ext cx="30980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8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The Oslo Accords 25 years on | Middle East Institute">
            <a:extLst>
              <a:ext uri="{FF2B5EF4-FFF2-40B4-BE49-F238E27FC236}">
                <a16:creationId xmlns:a16="http://schemas.microsoft.com/office/drawing/2014/main" id="{D4F6ED6F-0FEF-544C-977C-81943B170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6" r="17298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7460-C438-1F48-93BB-E0A22D67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3600" b="1" dirty="0"/>
              <a:t>Recap in pairs: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dirty="0"/>
              <a:t>What were the Oslo Accords?</a:t>
            </a:r>
          </a:p>
          <a:p>
            <a:pPr marL="0" indent="0">
              <a:buNone/>
            </a:pPr>
            <a:r>
              <a:rPr lang="en-GB" dirty="0"/>
              <a:t>Were the Oslo Accords successful?</a:t>
            </a:r>
          </a:p>
          <a:p>
            <a:pPr marL="0" indent="0">
              <a:buNone/>
            </a:pPr>
            <a:endParaRPr lang="en-GB" sz="1700" dirty="0"/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9532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721DE9-5660-ED47-B078-9A1DA55C11AD}"/>
              </a:ext>
            </a:extLst>
          </p:cNvPr>
          <p:cNvSpPr/>
          <p:nvPr/>
        </p:nvSpPr>
        <p:spPr>
          <a:xfrm>
            <a:off x="374819" y="704598"/>
            <a:ext cx="41180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4400" b="1" cap="none" spc="0" dirty="0">
                <a:ln/>
                <a:solidFill>
                  <a:srgbClr val="DAB664"/>
                </a:solidFill>
                <a:effectLst/>
              </a:rPr>
              <a:t>From last lesson: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65C50-CC51-B04E-A992-B0F8BA94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9" b="5989"/>
          <a:stretch/>
        </p:blipFill>
        <p:spPr>
          <a:xfrm rot="21302740">
            <a:off x="1410753" y="1101652"/>
            <a:ext cx="10518252" cy="5808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4F4494-C3AF-A148-BAEA-010418450D32}"/>
              </a:ext>
            </a:extLst>
          </p:cNvPr>
          <p:cNvCxnSpPr>
            <a:cxnSpLocks/>
          </p:cNvCxnSpPr>
          <p:nvPr/>
        </p:nvCxnSpPr>
        <p:spPr>
          <a:xfrm>
            <a:off x="2219830" y="1389374"/>
            <a:ext cx="5303724" cy="3434417"/>
          </a:xfrm>
          <a:prstGeom prst="straightConnector1">
            <a:avLst/>
          </a:prstGeom>
          <a:ln w="76200">
            <a:solidFill>
              <a:srgbClr val="DAB66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47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mp David: Welcome to the Presidential Retreat">
            <a:extLst>
              <a:ext uri="{FF2B5EF4-FFF2-40B4-BE49-F238E27FC236}">
                <a16:creationId xmlns:a16="http://schemas.microsoft.com/office/drawing/2014/main" id="{05D15A61-0720-3D44-B8F5-18CCC93CE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9446" b="-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197923-382E-B74A-951D-EE81F6E6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5" y="1852143"/>
            <a:ext cx="4843328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 b="1" dirty="0"/>
              <a:t>2000 Camp David Summit</a:t>
            </a:r>
          </a:p>
        </p:txBody>
      </p:sp>
      <p:cxnSp>
        <p:nvCxnSpPr>
          <p:cNvPr id="5125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DCF05-EB1E-554B-91C7-18AD05290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5" y="3480220"/>
            <a:ext cx="5740246" cy="3126299"/>
          </a:xfrm>
        </p:spPr>
        <p:txBody>
          <a:bodyPr anchor="ctr">
            <a:norm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What is ‘Camp David’?</a:t>
            </a:r>
          </a:p>
          <a:p>
            <a:r>
              <a:rPr lang="en-GB" sz="1600" dirty="0"/>
              <a:t>Camp David: the country retreat of the US President</a:t>
            </a:r>
          </a:p>
          <a:p>
            <a:r>
              <a:rPr lang="en-GB" sz="1600" dirty="0"/>
              <a:t>Another attempt at peace</a:t>
            </a:r>
          </a:p>
          <a:p>
            <a:r>
              <a:rPr lang="en-GB" sz="1600" dirty="0"/>
              <a:t>Three parties met here in July 2000: </a:t>
            </a:r>
            <a:r>
              <a:rPr lang="en-GB" sz="1600" b="1" dirty="0"/>
              <a:t>Bill Clinton </a:t>
            </a:r>
            <a:r>
              <a:rPr lang="en-GB" sz="1600" dirty="0"/>
              <a:t>(US President), </a:t>
            </a:r>
            <a:r>
              <a:rPr lang="en-GB" sz="1600" b="1" dirty="0"/>
              <a:t>Yasser Arafat </a:t>
            </a:r>
            <a:r>
              <a:rPr lang="en-GB" sz="1600" dirty="0"/>
              <a:t>(Head of PLO and now Chairman of the Palestinian Authority) and </a:t>
            </a:r>
            <a:r>
              <a:rPr lang="en-GB" sz="1600" b="1" dirty="0"/>
              <a:t>Ehud Barak </a:t>
            </a:r>
            <a:r>
              <a:rPr lang="en-GB" sz="1600" dirty="0"/>
              <a:t>(Israeli Prime Minister)</a:t>
            </a:r>
          </a:p>
          <a:p>
            <a:r>
              <a:rPr lang="en-GB" sz="1600" dirty="0"/>
              <a:t>They hoped for a repeat of the </a:t>
            </a:r>
            <a:r>
              <a:rPr lang="en-GB" sz="1600" dirty="0">
                <a:solidFill>
                  <a:schemeClr val="accent6"/>
                </a:solidFill>
              </a:rPr>
              <a:t>1978 Camp David Accords (when US President Jimmy Carter brokered an agreement between Egyptian President Anwar Sadat and Israeli Prime Minister Menachem Begin), </a:t>
            </a:r>
            <a:r>
              <a:rPr lang="en-GB" sz="1600" dirty="0"/>
              <a:t>but </a:t>
            </a:r>
            <a:r>
              <a:rPr lang="en-GB" sz="1600" b="1" dirty="0"/>
              <a:t>no agreement was reached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399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2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C1F3-1FB9-1D46-A29E-8C300A98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95" y="1384066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70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Second Intifada </a:t>
            </a:r>
            <a:b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 </a:t>
            </a:r>
            <a:r>
              <a:rPr lang="en-US" sz="70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Al-Aqsa Intifada</a:t>
            </a:r>
            <a:b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(2000-2005)</a:t>
            </a:r>
          </a:p>
        </p:txBody>
      </p:sp>
    </p:spTree>
    <p:extLst>
      <p:ext uri="{BB962C8B-B14F-4D97-AF65-F5344CB8AC3E}">
        <p14:creationId xmlns:p14="http://schemas.microsoft.com/office/powerpoint/2010/main" val="81045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erusalem | History, Map, Religion, &amp;amp; Facts | Britannica">
            <a:extLst>
              <a:ext uri="{FF2B5EF4-FFF2-40B4-BE49-F238E27FC236}">
                <a16:creationId xmlns:a16="http://schemas.microsoft.com/office/drawing/2014/main" id="{2560EA76-FB4D-F344-B810-416B19CCE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20249" b="-1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7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7460-C438-1F48-93BB-E0A22D67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580837" cy="3717317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accent2"/>
                </a:solidFill>
              </a:rPr>
              <a:t>In pairs: </a:t>
            </a:r>
          </a:p>
          <a:p>
            <a:pPr marL="0" indent="0">
              <a:buNone/>
            </a:pPr>
            <a:endParaRPr lang="en-GB" sz="36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sz="3200" dirty="0"/>
              <a:t>Why is Jerusalem significant to the following religious groups?</a:t>
            </a:r>
          </a:p>
          <a:p>
            <a:pPr marL="342900" indent="-342900">
              <a:buAutoNum type="alphaLcParenR"/>
            </a:pPr>
            <a:r>
              <a:rPr lang="en-GB" sz="3200" dirty="0"/>
              <a:t>Jews</a:t>
            </a:r>
          </a:p>
          <a:p>
            <a:pPr marL="342900" indent="-342900">
              <a:buAutoNum type="alphaLcParenR"/>
            </a:pPr>
            <a:r>
              <a:rPr lang="en-GB" sz="3200" dirty="0"/>
              <a:t>Christians</a:t>
            </a:r>
          </a:p>
          <a:p>
            <a:pPr marL="342900" indent="-342900">
              <a:buAutoNum type="alphaLcParenR"/>
            </a:pPr>
            <a:r>
              <a:rPr lang="en-GB" sz="3200" dirty="0"/>
              <a:t>Muslims</a:t>
            </a:r>
          </a:p>
          <a:p>
            <a:pPr marL="342900" indent="-342900">
              <a:buAutoNum type="alphaLcParenR"/>
            </a:pPr>
            <a:endParaRPr lang="en-GB" sz="24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34430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PPT" id="{928B64B4-EE8A-B24C-9EFB-80711E0726FE}" vid="{41CFEAAB-C0BE-ED4F-AA8F-D735C36EB6E3}"/>
    </a:ext>
  </a:extLst>
</a:theme>
</file>

<file path=ppt/theme/theme5.xml><?xml version="1.0" encoding="utf-8"?>
<a:theme xmlns:a="http://schemas.openxmlformats.org/drawingml/2006/main" name="5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PPT" id="{928B64B4-EE8A-B24C-9EFB-80711E0726FE}" vid="{41CFEAAB-C0BE-ED4F-AA8F-D735C36EB6E3}"/>
    </a:ext>
  </a:extLst>
</a:theme>
</file>

<file path=ppt/theme/theme6.xml><?xml version="1.0" encoding="utf-8"?>
<a:theme xmlns:a="http://schemas.openxmlformats.org/drawingml/2006/main" name="6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7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2148</Words>
  <Application>Microsoft Macintosh PowerPoint</Application>
  <PresentationFormat>Widescreen</PresentationFormat>
  <Paragraphs>159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</vt:lpstr>
      <vt:lpstr>Office Theme</vt:lpstr>
      <vt:lpstr>4_Office Theme</vt:lpstr>
      <vt:lpstr>3_Office Theme</vt:lpstr>
      <vt:lpstr>2_Office Theme</vt:lpstr>
      <vt:lpstr>5_Office Theme</vt:lpstr>
      <vt:lpstr>6_Office Theme</vt:lpstr>
      <vt:lpstr>7_Office Theme</vt:lpstr>
      <vt:lpstr>What were the consequences of the Second Intifada for Palestine-Israel? </vt:lpstr>
      <vt:lpstr>Learning objectives</vt:lpstr>
      <vt:lpstr>PowerPoint Presentation</vt:lpstr>
      <vt:lpstr>PowerPoint Presentation</vt:lpstr>
      <vt:lpstr>PowerPoint Presentation</vt:lpstr>
      <vt:lpstr>PowerPoint Presentation</vt:lpstr>
      <vt:lpstr>2000 Camp David Summit</vt:lpstr>
      <vt:lpstr>The Second Intifada  or Al-Aqsa Intifada (2000-2005)</vt:lpstr>
      <vt:lpstr>PowerPoint Presentation</vt:lpstr>
      <vt:lpstr>PowerPoint Presentation</vt:lpstr>
      <vt:lpstr>Al-Aqsa Mosque  (or Masjid al-Aqṣā)</vt:lpstr>
      <vt:lpstr>13b. Why was there another Intifada? </vt:lpstr>
      <vt:lpstr>Why was there another Intifada? (contd.)</vt:lpstr>
      <vt:lpstr>Israel’s Prime Ministers in the 1990s and 2000s</vt:lpstr>
      <vt:lpstr>Using handout 13b, identify and explain the long-term, short-term and trigger causes of the Second Intifada:</vt:lpstr>
      <vt:lpstr>Group discussion</vt:lpstr>
      <vt:lpstr>PowerPoint Presentation</vt:lpstr>
      <vt:lpstr>Now stick your timeline into your book</vt:lpstr>
      <vt:lpstr>So why is the Second Intifada also known as the Al-Aqsa Intifada?</vt:lpstr>
      <vt:lpstr>Famous photographs of the Second Intifada</vt:lpstr>
      <vt:lpstr>PowerPoint Presentation</vt:lpstr>
      <vt:lpstr>Consequences of the Second Intifada for Palestine-Israel</vt:lpstr>
      <vt:lpstr>Palestinian victims, 2000-2004:</vt:lpstr>
      <vt:lpstr>Consequences of the Second Intifada</vt:lpstr>
      <vt:lpstr>PowerPoint Presentation</vt:lpstr>
      <vt:lpstr>Chapter Two Recap</vt:lpstr>
      <vt:lpstr>PowerPoint Presentation</vt:lpstr>
      <vt:lpstr>What have we covered in Chapter 2? Use these images to help you</vt:lpstr>
      <vt:lpstr>Homework:  Exam-style questions on Chapter Two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Kelsted, Charlotte</dc:creator>
  <cp:lastModifiedBy>Kelsted, Charlotte</cp:lastModifiedBy>
  <cp:revision>641</cp:revision>
  <dcterms:created xsi:type="dcterms:W3CDTF">2021-07-14T08:26:02Z</dcterms:created>
  <dcterms:modified xsi:type="dcterms:W3CDTF">2021-11-16T17:22:29Z</dcterms:modified>
</cp:coreProperties>
</file>